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8" r:id="rId2"/>
    <p:sldId id="256" r:id="rId3"/>
    <p:sldId id="331" r:id="rId4"/>
    <p:sldId id="332" r:id="rId5"/>
    <p:sldId id="333" r:id="rId6"/>
    <p:sldId id="334" r:id="rId7"/>
    <p:sldId id="295" r:id="rId8"/>
    <p:sldId id="287" r:id="rId9"/>
    <p:sldId id="288" r:id="rId10"/>
    <p:sldId id="289" r:id="rId11"/>
    <p:sldId id="290" r:id="rId12"/>
    <p:sldId id="291" r:id="rId13"/>
    <p:sldId id="292" r:id="rId14"/>
    <p:sldId id="293" r:id="rId15"/>
    <p:sldId id="294"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9" r:id="rId48"/>
    <p:sldId id="33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0" d="100"/>
          <a:sy n="60" d="100"/>
        </p:scale>
        <p:origin x="1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1B7F3-0220-4F13-8810-7D029EB2CF53}" type="datetimeFigureOut">
              <a:rPr lang="en-GB" smtClean="0"/>
              <a:t>21/11/2017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B2981-86C8-415C-87DC-2F6FDCE4F8D0}" type="slidenum">
              <a:rPr lang="en-GB" smtClean="0"/>
              <a:t>‹#›</a:t>
            </a:fld>
            <a:endParaRPr lang="en-GB"/>
          </a:p>
        </p:txBody>
      </p:sp>
    </p:spTree>
    <p:extLst>
      <p:ext uri="{BB962C8B-B14F-4D97-AF65-F5344CB8AC3E}">
        <p14:creationId xmlns:p14="http://schemas.microsoft.com/office/powerpoint/2010/main" val="144831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Students reflect as they enter assembly.  Appropriate music?</a:t>
            </a:r>
          </a:p>
          <a:p>
            <a:pPr lvl="0" rtl="0">
              <a:spcBef>
                <a:spcPts val="0"/>
              </a:spcBef>
              <a:buNone/>
            </a:pPr>
            <a:r>
              <a:rPr lang="en"/>
              <a:t>Ask questions on past experience - something they have found difficult in life? School? How did they deal with it.  Did they persevere? Did they want to give up?etc</a:t>
            </a:r>
          </a:p>
          <a:p>
            <a:pPr lvl="0">
              <a:spcBef>
                <a:spcPts val="0"/>
              </a:spcBef>
              <a:buNone/>
            </a:pPr>
            <a:endParaRPr/>
          </a:p>
        </p:txBody>
      </p:sp>
    </p:spTree>
    <p:extLst>
      <p:ext uri="{BB962C8B-B14F-4D97-AF65-F5344CB8AC3E}">
        <p14:creationId xmlns:p14="http://schemas.microsoft.com/office/powerpoint/2010/main" val="274868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464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Clap activity - how long do we live for?</a:t>
            </a:r>
          </a:p>
          <a:p>
            <a:pPr lvl="0">
              <a:spcBef>
                <a:spcPts val="0"/>
              </a:spcBef>
              <a:buNone/>
            </a:pPr>
            <a:r>
              <a:rPr lang="en"/>
              <a:t>Talk further about resilience and facing up to difficult situations.  Can’t live in the past or fear the future.</a:t>
            </a:r>
          </a:p>
        </p:txBody>
      </p:sp>
    </p:spTree>
    <p:extLst>
      <p:ext uri="{BB962C8B-B14F-4D97-AF65-F5344CB8AC3E}">
        <p14:creationId xmlns:p14="http://schemas.microsoft.com/office/powerpoint/2010/main" val="324615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589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Life doesn’t always go to plan.  Always have ups and downs.  This is why we must build the skills so that we can face challenges life throws at us.  So that we are not afraid t omake mistakes but so that we can deal with them.</a:t>
            </a:r>
          </a:p>
          <a:p>
            <a:pPr lvl="0" rtl="0">
              <a:spcBef>
                <a:spcPts val="0"/>
              </a:spcBef>
              <a:buNone/>
            </a:pPr>
            <a:r>
              <a:rPr lang="en"/>
              <a:t>This is the same about learning.  Now think of a lesson they have been in recently where they found something hard / wanted to give up.</a:t>
            </a:r>
          </a:p>
        </p:txBody>
      </p:sp>
    </p:spTree>
    <p:extLst>
      <p:ext uri="{BB962C8B-B14F-4D97-AF65-F5344CB8AC3E}">
        <p14:creationId xmlns:p14="http://schemas.microsoft.com/office/powerpoint/2010/main" val="242154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Life doesn’t always go to plan.  Always have ups and downs.  This is why we must build the skills so that we can face challenges life throws at us.  So that we are not afraid t omake mistakes but so that we can deal with them.</a:t>
            </a:r>
          </a:p>
          <a:p>
            <a:pPr lvl="0">
              <a:spcBef>
                <a:spcPts val="0"/>
              </a:spcBef>
              <a:buNone/>
            </a:pPr>
            <a:r>
              <a:rPr lang="en"/>
              <a:t>This is the same about learning.  Now think of a lesson they have been in recently where they found something hard / wanted to give up.</a:t>
            </a:r>
          </a:p>
        </p:txBody>
      </p:sp>
    </p:spTree>
    <p:extLst>
      <p:ext uri="{BB962C8B-B14F-4D97-AF65-F5344CB8AC3E}">
        <p14:creationId xmlns:p14="http://schemas.microsoft.com/office/powerpoint/2010/main" val="419665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Life doesn’t always go to plan.  Always have ups and downs.  This is why we must build the skills so that we can face challenges life throws at us.  So that we are not afraid t omake mistakes but so that we can deal with them.</a:t>
            </a:r>
          </a:p>
          <a:p>
            <a:pPr lvl="0" rtl="0">
              <a:spcBef>
                <a:spcPts val="0"/>
              </a:spcBef>
              <a:buNone/>
            </a:pPr>
            <a:r>
              <a:rPr lang="en"/>
              <a:t>This is the same about learning.  Now think of a lesson they have been in recently where they found something hard / wanted to give up.</a:t>
            </a:r>
          </a:p>
        </p:txBody>
      </p:sp>
    </p:spTree>
    <p:extLst>
      <p:ext uri="{BB962C8B-B14F-4D97-AF65-F5344CB8AC3E}">
        <p14:creationId xmlns:p14="http://schemas.microsoft.com/office/powerpoint/2010/main" val="343656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302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Revisit quotes for final reflection following what they have learnt today.</a:t>
            </a:r>
          </a:p>
          <a:p>
            <a:pPr lvl="0">
              <a:spcBef>
                <a:spcPts val="0"/>
              </a:spcBef>
              <a:buNone/>
            </a:pPr>
            <a:r>
              <a:rPr lang="en"/>
              <a:t>Ask students to try and use the learning line in at least one lesson today and see if they find it useful.  If they did - keep using it!</a:t>
            </a:r>
          </a:p>
        </p:txBody>
      </p:sp>
    </p:spTree>
    <p:extLst>
      <p:ext uri="{BB962C8B-B14F-4D97-AF65-F5344CB8AC3E}">
        <p14:creationId xmlns:p14="http://schemas.microsoft.com/office/powerpoint/2010/main" val="300541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329361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304419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0821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97024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255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70866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81044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2673335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600" y="274637"/>
            <a:ext cx="10972800" cy="1143000"/>
          </a:xfrm>
          <a:prstGeom prst="rect">
            <a:avLst/>
          </a:prstGeom>
        </p:spPr>
        <p:txBody>
          <a:bodyPr wrap="square" lIns="121897" tIns="121897" rIns="121897" bIns="121897"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609600" y="1600201"/>
            <a:ext cx="10972800" cy="4967575"/>
          </a:xfrm>
          <a:prstGeom prst="rect">
            <a:avLst/>
          </a:prstGeom>
        </p:spPr>
        <p:txBody>
          <a:bodyPr wrap="square"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132831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33371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253225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219406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334782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319227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170983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EE27A-5367-49BA-AD65-6ABA85F3098F}"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4C4B9-83F9-437E-8643-8119CDAB3EF6}" type="slidenum">
              <a:rPr lang="en-GB" smtClean="0"/>
              <a:pPr/>
              <a:t>‹#›</a:t>
            </a:fld>
            <a:endParaRPr lang="en-GB"/>
          </a:p>
        </p:txBody>
      </p:sp>
    </p:spTree>
    <p:extLst>
      <p:ext uri="{BB962C8B-B14F-4D97-AF65-F5344CB8AC3E}">
        <p14:creationId xmlns:p14="http://schemas.microsoft.com/office/powerpoint/2010/main" val="298935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DEE27A-5367-49BA-AD65-6ABA85F3098F}" type="datetimeFigureOut">
              <a:rPr lang="en-GB" smtClean="0"/>
              <a:pPr/>
              <a:t>21/11/2017</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24C4B9-83F9-437E-8643-8119CDAB3EF6}" type="slidenum">
              <a:rPr lang="en-GB" smtClean="0"/>
              <a:pPr/>
              <a:t>‹#›</a:t>
            </a:fld>
            <a:endParaRPr lang="en-GB"/>
          </a:p>
        </p:txBody>
      </p:sp>
    </p:spTree>
    <p:extLst>
      <p:ext uri="{BB962C8B-B14F-4D97-AF65-F5344CB8AC3E}">
        <p14:creationId xmlns:p14="http://schemas.microsoft.com/office/powerpoint/2010/main" val="80101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brainyquote.com/quotes/authors/a/a_p_j_abdul_kala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nbY_aP-alk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ZfGTL2PY3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youtube.com/watch?v=ikHyDwyqdRM"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4efZIHtiQQ"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youtube.com/watch?v=M4byjLIeS5Y" TargetMode="External"/><Relationship Id="rId4" Type="http://schemas.openxmlformats.org/officeDocument/2006/relationships/hyperlink" Target="http://www.brainyquote.com/quotes/authors/a/a_p_j_abdul_kalam.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hildline.org.uk/info-advice/" TargetMode="External"/><Relationship Id="rId7" Type="http://schemas.openxmlformats.org/officeDocument/2006/relationships/hyperlink" Target="http://www.ceop.police.uk/safety-centre/" TargetMode="External"/><Relationship Id="rId2" Type="http://schemas.openxmlformats.org/officeDocument/2006/relationships/hyperlink" Target="http://www.childnet.com/" TargetMode="External"/><Relationship Id="rId1" Type="http://schemas.openxmlformats.org/officeDocument/2006/relationships/slideLayout" Target="../slideLayouts/slideLayout2.xml"/><Relationship Id="rId6" Type="http://schemas.openxmlformats.org/officeDocument/2006/relationships/hyperlink" Target="http://www.kidsmart.org.uk/" TargetMode="External"/><Relationship Id="rId5" Type="http://schemas.openxmlformats.org/officeDocument/2006/relationships/hyperlink" Target="http://www.getsafeonline.org/" TargetMode="External"/><Relationship Id="rId4" Type="http://schemas.openxmlformats.org/officeDocument/2006/relationships/hyperlink" Target="http://www.bullying.co.uk/cyberbully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943"/>
            <a:ext cx="9144000" cy="3314020"/>
          </a:xfrm>
        </p:spPr>
        <p:txBody>
          <a:bodyPr/>
          <a:lstStyle/>
          <a:p>
            <a:pPr algn="ctr"/>
            <a:r>
              <a:rPr lang="en-GB" dirty="0" smtClean="0"/>
              <a:t>Welcome</a:t>
            </a:r>
            <a:endParaRPr lang="en-GB" dirty="0"/>
          </a:p>
        </p:txBody>
      </p:sp>
      <p:sp>
        <p:nvSpPr>
          <p:cNvPr id="3" name="Subtitle 2"/>
          <p:cNvSpPr>
            <a:spLocks noGrp="1"/>
          </p:cNvSpPr>
          <p:nvPr>
            <p:ph type="subTitle" idx="1"/>
          </p:nvPr>
        </p:nvSpPr>
        <p:spPr/>
        <p:txBody>
          <a:bodyPr>
            <a:normAutofit fontScale="85000" lnSpcReduction="20000"/>
          </a:bodyPr>
          <a:lstStyle/>
          <a:p>
            <a:r>
              <a:rPr lang="en-GB" sz="4000" dirty="0" smtClean="0"/>
              <a:t>Year 9 Parent Information </a:t>
            </a:r>
            <a:r>
              <a:rPr lang="en-GB" sz="4000" dirty="0" smtClean="0"/>
              <a:t>Evening</a:t>
            </a:r>
          </a:p>
          <a:p>
            <a:pPr algn="ctr"/>
            <a:r>
              <a:rPr lang="en-GB" sz="4000" dirty="0" smtClean="0"/>
              <a:t>Tuesday 21 November 2017</a:t>
            </a:r>
            <a:endParaRPr lang="en-GB"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901247" y="485412"/>
            <a:ext cx="1956753" cy="1800587"/>
          </a:xfrm>
          <a:prstGeom prst="rect">
            <a:avLst/>
          </a:prstGeom>
        </p:spPr>
      </p:pic>
    </p:spTree>
    <p:extLst>
      <p:ext uri="{BB962C8B-B14F-4D97-AF65-F5344CB8AC3E}">
        <p14:creationId xmlns:p14="http://schemas.microsoft.com/office/powerpoint/2010/main" val="122371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thamstow School for Girls - Subject Information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83" y="0"/>
            <a:ext cx="11206207" cy="6742197"/>
          </a:xfrm>
        </p:spPr>
      </p:pic>
    </p:spTree>
    <p:extLst>
      <p:ext uri="{BB962C8B-B14F-4D97-AF65-F5344CB8AC3E}">
        <p14:creationId xmlns:p14="http://schemas.microsoft.com/office/powerpoint/2010/main" val="7857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A18079345A46CEDE7813C2FF1B8F70F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69" t="21582" r="10831" b="9080"/>
          <a:stretch/>
        </p:blipFill>
        <p:spPr>
          <a:xfrm>
            <a:off x="290457" y="-96821"/>
            <a:ext cx="6583680" cy="3571541"/>
          </a:xfrm>
        </p:spPr>
      </p:pic>
      <p:pic>
        <p:nvPicPr>
          <p:cNvPr id="5" name="Picture 4" descr="1D46FC782F946E1F248C922C87C5CB5A - Word"/>
          <p:cNvPicPr>
            <a:picLocks noChangeAspect="1"/>
          </p:cNvPicPr>
          <p:nvPr/>
        </p:nvPicPr>
        <p:blipFill rotWithShape="1">
          <a:blip r:embed="rId3" cstate="print">
            <a:extLst>
              <a:ext uri="{28A0092B-C50C-407E-A947-70E740481C1C}">
                <a14:useLocalDpi xmlns:a14="http://schemas.microsoft.com/office/drawing/2010/main" val="0"/>
              </a:ext>
            </a:extLst>
          </a:blip>
          <a:srcRect l="14357" t="24313" r="12879" b="4000"/>
          <a:stretch/>
        </p:blipFill>
        <p:spPr>
          <a:xfrm>
            <a:off x="3557196" y="1387737"/>
            <a:ext cx="8294146" cy="4916246"/>
          </a:xfrm>
          <a:prstGeom prst="rect">
            <a:avLst/>
          </a:prstGeom>
        </p:spPr>
      </p:pic>
    </p:spTree>
    <p:extLst>
      <p:ext uri="{BB962C8B-B14F-4D97-AF65-F5344CB8AC3E}">
        <p14:creationId xmlns:p14="http://schemas.microsoft.com/office/powerpoint/2010/main" val="29527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Attainment 8</a:t>
            </a:r>
            <a:endParaRPr lang="en-GB" b="1" u="sng" dirty="0"/>
          </a:p>
        </p:txBody>
      </p:sp>
      <p:sp>
        <p:nvSpPr>
          <p:cNvPr id="3" name="Content Placeholder 2"/>
          <p:cNvSpPr>
            <a:spLocks noGrp="1"/>
          </p:cNvSpPr>
          <p:nvPr>
            <p:ph idx="1"/>
          </p:nvPr>
        </p:nvSpPr>
        <p:spPr>
          <a:xfrm>
            <a:off x="838200" y="1825624"/>
            <a:ext cx="10515600" cy="4743617"/>
          </a:xfrm>
        </p:spPr>
        <p:txBody>
          <a:bodyPr>
            <a:normAutofit fontScale="92500" lnSpcReduction="10000"/>
          </a:bodyPr>
          <a:lstStyle/>
          <a:p>
            <a:r>
              <a:rPr lang="en-GB" sz="4400" dirty="0" smtClean="0"/>
              <a:t>Average Grade for 8 “best” subjects</a:t>
            </a:r>
          </a:p>
          <a:p>
            <a:pPr marL="0" indent="0">
              <a:buNone/>
            </a:pPr>
            <a:endParaRPr lang="en-GB" sz="4400" dirty="0" smtClean="0"/>
          </a:p>
          <a:p>
            <a:r>
              <a:rPr lang="en-GB" sz="4400" dirty="0" smtClean="0"/>
              <a:t>Mathematics</a:t>
            </a:r>
          </a:p>
          <a:p>
            <a:r>
              <a:rPr lang="en-GB" sz="4400" dirty="0" smtClean="0"/>
              <a:t>English or Literature</a:t>
            </a:r>
          </a:p>
          <a:p>
            <a:r>
              <a:rPr lang="en-GB" sz="4400" dirty="0" smtClean="0"/>
              <a:t>3 </a:t>
            </a:r>
            <a:r>
              <a:rPr lang="en-GB" sz="4400" dirty="0" err="1" smtClean="0"/>
              <a:t>Ebacc</a:t>
            </a:r>
            <a:r>
              <a:rPr lang="en-GB" sz="4400" dirty="0" smtClean="0"/>
              <a:t> Subjects (MFL, Sciences or Humanities)</a:t>
            </a:r>
          </a:p>
          <a:p>
            <a:r>
              <a:rPr lang="en-GB" sz="4400" dirty="0" smtClean="0"/>
              <a:t>3 Other Subjects</a:t>
            </a:r>
            <a:endParaRPr lang="en-GB" sz="4400" dirty="0"/>
          </a:p>
        </p:txBody>
      </p:sp>
    </p:spTree>
    <p:extLst>
      <p:ext uri="{BB962C8B-B14F-4D97-AF65-F5344CB8AC3E}">
        <p14:creationId xmlns:p14="http://schemas.microsoft.com/office/powerpoint/2010/main" val="115323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Progress 8</a:t>
            </a:r>
            <a:endParaRPr lang="en-GB" b="1" u="sng" dirty="0"/>
          </a:p>
        </p:txBody>
      </p:sp>
      <p:sp>
        <p:nvSpPr>
          <p:cNvPr id="3" name="Content Placeholder 2"/>
          <p:cNvSpPr>
            <a:spLocks noGrp="1"/>
          </p:cNvSpPr>
          <p:nvPr>
            <p:ph idx="1"/>
          </p:nvPr>
        </p:nvSpPr>
        <p:spPr/>
        <p:txBody>
          <a:bodyPr>
            <a:normAutofit fontScale="92500" lnSpcReduction="10000"/>
          </a:bodyPr>
          <a:lstStyle/>
          <a:p>
            <a:r>
              <a:rPr lang="en-GB" sz="4400" dirty="0" smtClean="0"/>
              <a:t>The Average Grade (Attainment) is compared nationally</a:t>
            </a:r>
          </a:p>
          <a:p>
            <a:r>
              <a:rPr lang="en-GB" sz="4400" dirty="0"/>
              <a:t>A</a:t>
            </a:r>
            <a:r>
              <a:rPr lang="en-GB" sz="4400" dirty="0" smtClean="0"/>
              <a:t>verage expected grade for each student is worked out based on Primary Results</a:t>
            </a:r>
          </a:p>
          <a:p>
            <a:r>
              <a:rPr lang="en-GB" sz="4400" dirty="0" smtClean="0"/>
              <a:t>Difference is the Progress 8</a:t>
            </a:r>
            <a:endParaRPr lang="en-GB" sz="4400" dirty="0"/>
          </a:p>
        </p:txBody>
      </p:sp>
    </p:spTree>
    <p:extLst>
      <p:ext uri="{BB962C8B-B14F-4D97-AF65-F5344CB8AC3E}">
        <p14:creationId xmlns:p14="http://schemas.microsoft.com/office/powerpoint/2010/main" val="170431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453889" y="404326"/>
            <a:ext cx="6151268" cy="6160030"/>
          </a:xfrm>
          <a:prstGeom prst="rect">
            <a:avLst/>
          </a:prstGeom>
        </p:spPr>
      </p:pic>
    </p:spTree>
    <p:extLst>
      <p:ext uri="{BB962C8B-B14F-4D97-AF65-F5344CB8AC3E}">
        <p14:creationId xmlns:p14="http://schemas.microsoft.com/office/powerpoint/2010/main" val="84069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English Baccalaureate (</a:t>
            </a:r>
            <a:r>
              <a:rPr lang="en-GB" b="1" u="sng" dirty="0" err="1" smtClean="0"/>
              <a:t>Ebacc</a:t>
            </a:r>
            <a:r>
              <a:rPr lang="en-GB" b="1" u="sng" dirty="0" smtClean="0"/>
              <a:t>) </a:t>
            </a:r>
            <a:endParaRPr lang="en-GB" b="1" u="sng" dirty="0"/>
          </a:p>
        </p:txBody>
      </p:sp>
      <p:sp>
        <p:nvSpPr>
          <p:cNvPr id="3" name="Content Placeholder 2"/>
          <p:cNvSpPr>
            <a:spLocks noGrp="1"/>
          </p:cNvSpPr>
          <p:nvPr>
            <p:ph idx="1"/>
          </p:nvPr>
        </p:nvSpPr>
        <p:spPr>
          <a:xfrm>
            <a:off x="838200" y="1825624"/>
            <a:ext cx="10515600" cy="4815807"/>
          </a:xfrm>
        </p:spPr>
        <p:txBody>
          <a:bodyPr>
            <a:normAutofit fontScale="92500" lnSpcReduction="10000"/>
          </a:bodyPr>
          <a:lstStyle/>
          <a:p>
            <a:r>
              <a:rPr lang="en-GB" sz="4400" dirty="0" smtClean="0"/>
              <a:t>Good </a:t>
            </a:r>
            <a:r>
              <a:rPr lang="en-GB" sz="4400" smtClean="0"/>
              <a:t>pass in </a:t>
            </a:r>
            <a:r>
              <a:rPr lang="en-GB" sz="4400" dirty="0" smtClean="0"/>
              <a:t>5 GCSE subjects (5+)</a:t>
            </a:r>
          </a:p>
          <a:p>
            <a:pPr marL="0" indent="0">
              <a:buNone/>
            </a:pPr>
            <a:endParaRPr lang="en-GB" sz="4400" dirty="0" smtClean="0"/>
          </a:p>
          <a:p>
            <a:r>
              <a:rPr lang="en-GB" sz="4400" dirty="0" smtClean="0"/>
              <a:t> English</a:t>
            </a:r>
          </a:p>
          <a:p>
            <a:r>
              <a:rPr lang="en-GB" sz="4400" dirty="0" smtClean="0"/>
              <a:t> Mathematics</a:t>
            </a:r>
          </a:p>
          <a:p>
            <a:r>
              <a:rPr lang="en-GB" sz="4400" dirty="0"/>
              <a:t> </a:t>
            </a:r>
            <a:r>
              <a:rPr lang="en-GB" sz="4400" dirty="0" smtClean="0"/>
              <a:t>Science </a:t>
            </a:r>
          </a:p>
          <a:p>
            <a:r>
              <a:rPr lang="en-GB" sz="4400" dirty="0" smtClean="0"/>
              <a:t> Language</a:t>
            </a:r>
          </a:p>
          <a:p>
            <a:r>
              <a:rPr lang="en-GB" sz="4400" dirty="0" smtClean="0"/>
              <a:t> Humanities</a:t>
            </a:r>
          </a:p>
          <a:p>
            <a:endParaRPr lang="en-GB" sz="4400" dirty="0"/>
          </a:p>
        </p:txBody>
      </p:sp>
    </p:spTree>
    <p:extLst>
      <p:ext uri="{BB962C8B-B14F-4D97-AF65-F5344CB8AC3E}">
        <p14:creationId xmlns:p14="http://schemas.microsoft.com/office/powerpoint/2010/main" val="290271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GREEN </a:t>
            </a:r>
            <a:endParaRPr lang="en-GB" dirty="0"/>
          </a:p>
        </p:txBody>
      </p:sp>
      <p:sp>
        <p:nvSpPr>
          <p:cNvPr id="5" name="Subtitle 4"/>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p:nvPr/>
        </p:nvSpPr>
        <p:spPr>
          <a:xfrm>
            <a:off x="0" y="3792000"/>
            <a:ext cx="12192000" cy="3066000"/>
          </a:xfrm>
          <a:prstGeom prst="rect">
            <a:avLst/>
          </a:prstGeom>
          <a:noFill/>
          <a:ln>
            <a:noFill/>
          </a:ln>
        </p:spPr>
        <p:txBody>
          <a:bodyPr wrap="square" lIns="121897" tIns="121897" rIns="121897" bIns="121897" anchor="ctr" anchorCtr="0">
            <a:noAutofit/>
          </a:bodyPr>
          <a:lstStyle/>
          <a:p>
            <a:pPr algn="ctr">
              <a:lnSpc>
                <a:spcPct val="115000"/>
              </a:lnSpc>
            </a:pPr>
            <a:r>
              <a:rPr lang="en" sz="3100" dirty="0">
                <a:solidFill>
                  <a:srgbClr val="9900FF"/>
                </a:solidFill>
              </a:rPr>
              <a:t>When we tackle obstacles, we find hidden reserves of courage and resilience we did not know we had. And it is only when we are faced with failure do we realise that these resources were always there within us. We only need to find them and move on with our</a:t>
            </a:r>
            <a:r>
              <a:rPr lang="en" sz="3200" dirty="0">
                <a:solidFill>
                  <a:srgbClr val="9900FF"/>
                </a:solidFill>
              </a:rPr>
              <a:t> lives. </a:t>
            </a:r>
          </a:p>
          <a:p>
            <a:pPr algn="ctr">
              <a:lnSpc>
                <a:spcPct val="115000"/>
              </a:lnSpc>
            </a:pPr>
            <a:r>
              <a:rPr lang="en" sz="3200" b="1" u="sng" dirty="0">
                <a:solidFill>
                  <a:srgbClr val="9900FF"/>
                </a:solidFill>
                <a:hlinkClick r:id="rId3"/>
              </a:rPr>
              <a:t>A. P. J. Abdul Kalam</a:t>
            </a:r>
          </a:p>
        </p:txBody>
      </p:sp>
      <p:sp>
        <p:nvSpPr>
          <p:cNvPr id="28" name="Shape 28"/>
          <p:cNvSpPr txBox="1"/>
          <p:nvPr/>
        </p:nvSpPr>
        <p:spPr>
          <a:xfrm>
            <a:off x="7093600" y="1955800"/>
            <a:ext cx="5098400" cy="2164800"/>
          </a:xfrm>
          <a:prstGeom prst="rect">
            <a:avLst/>
          </a:prstGeom>
          <a:noFill/>
          <a:ln>
            <a:noFill/>
          </a:ln>
        </p:spPr>
        <p:txBody>
          <a:bodyPr wrap="square" lIns="121897" tIns="121897" rIns="121897" bIns="121897" anchor="t" anchorCtr="0">
            <a:noAutofit/>
          </a:bodyPr>
          <a:lstStyle/>
          <a:p>
            <a:pPr algn="ctr"/>
            <a:r>
              <a:rPr lang="en" sz="3200" i="1" dirty="0">
                <a:solidFill>
                  <a:schemeClr val="dk1"/>
                </a:solidFill>
                <a:highlight>
                  <a:srgbClr val="FFFFFF"/>
                </a:highlight>
              </a:rPr>
              <a:t>The greatest glory in living lies not in never falling, but in rising every time we fall.  Nelson Mandela</a:t>
            </a:r>
          </a:p>
        </p:txBody>
      </p:sp>
      <p:sp>
        <p:nvSpPr>
          <p:cNvPr id="29" name="Shape 29"/>
          <p:cNvSpPr txBox="1"/>
          <p:nvPr/>
        </p:nvSpPr>
        <p:spPr>
          <a:xfrm>
            <a:off x="4159667" y="0"/>
            <a:ext cx="5020000" cy="2674400"/>
          </a:xfrm>
          <a:prstGeom prst="rect">
            <a:avLst/>
          </a:prstGeom>
          <a:noFill/>
          <a:ln>
            <a:noFill/>
          </a:ln>
        </p:spPr>
        <p:txBody>
          <a:bodyPr wrap="square" lIns="121897" tIns="121897" rIns="121897" bIns="121897" anchor="t" anchorCtr="0">
            <a:noAutofit/>
          </a:bodyPr>
          <a:lstStyle/>
          <a:p>
            <a:pPr algn="ctr"/>
            <a:r>
              <a:rPr lang="en" sz="3200" dirty="0">
                <a:solidFill>
                  <a:srgbClr val="741B47"/>
                </a:solidFill>
                <a:highlight>
                  <a:srgbClr val="FFFFFF"/>
                </a:highlight>
              </a:rPr>
              <a:t>A person who never made a mistake never tried anything new. </a:t>
            </a:r>
          </a:p>
          <a:p>
            <a:pPr algn="ctr"/>
            <a:r>
              <a:rPr lang="en" sz="3200" i="1" dirty="0">
                <a:solidFill>
                  <a:srgbClr val="741B47"/>
                </a:solidFill>
                <a:highlight>
                  <a:srgbClr val="FFFFFF"/>
                </a:highlight>
              </a:rPr>
              <a:t>Albert Einstein</a:t>
            </a:r>
          </a:p>
        </p:txBody>
      </p:sp>
      <p:sp>
        <p:nvSpPr>
          <p:cNvPr id="30" name="Shape 30">
            <a:hlinkClick r:id="rId4"/>
          </p:cNvPr>
          <p:cNvSpPr txBox="1"/>
          <p:nvPr/>
        </p:nvSpPr>
        <p:spPr>
          <a:xfrm>
            <a:off x="-52167" y="726000"/>
            <a:ext cx="4798400" cy="3066000"/>
          </a:xfrm>
          <a:prstGeom prst="rect">
            <a:avLst/>
          </a:prstGeom>
          <a:noFill/>
          <a:ln>
            <a:noFill/>
          </a:ln>
        </p:spPr>
        <p:txBody>
          <a:bodyPr wrap="square" lIns="121897" tIns="121897" rIns="121897" bIns="121897" anchor="t" anchorCtr="0">
            <a:noAutofit/>
          </a:bodyPr>
          <a:lstStyle/>
          <a:p>
            <a:pPr algn="ctr"/>
            <a:r>
              <a:rPr lang="en" sz="3200" dirty="0">
                <a:solidFill>
                  <a:srgbClr val="1155CC"/>
                </a:solidFill>
                <a:highlight>
                  <a:srgbClr val="FFFFFF"/>
                </a:highlight>
              </a:rPr>
              <a:t>When everything seems to be going against you, remember that the airplane takes off against the wind, not with it. </a:t>
            </a:r>
            <a:r>
              <a:rPr lang="en" sz="3200" i="1" dirty="0">
                <a:solidFill>
                  <a:srgbClr val="1155CC"/>
                </a:solidFill>
                <a:highlight>
                  <a:srgbClr val="FFFFFF"/>
                </a:highlight>
              </a:rPr>
              <a:t>Henry Ford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p:nvPr/>
        </p:nvSpPr>
        <p:spPr>
          <a:xfrm>
            <a:off x="986233" y="2289504"/>
            <a:ext cx="3014800" cy="4616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36" name="Shape 36"/>
          <p:cNvSpPr/>
          <p:nvPr/>
        </p:nvSpPr>
        <p:spPr>
          <a:xfrm rot="3111253">
            <a:off x="3239008" y="3394542"/>
            <a:ext cx="3035953" cy="458028"/>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37" name="Shape 37"/>
          <p:cNvSpPr/>
          <p:nvPr/>
        </p:nvSpPr>
        <p:spPr>
          <a:xfrm rot="-3978357">
            <a:off x="4162315" y="2586312"/>
            <a:ext cx="4342887" cy="457275"/>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38" name="Shape 38"/>
          <p:cNvSpPr/>
          <p:nvPr/>
        </p:nvSpPr>
        <p:spPr>
          <a:xfrm>
            <a:off x="7015401" y="732992"/>
            <a:ext cx="3014800" cy="4616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39" name="Shape 39"/>
          <p:cNvSpPr/>
          <p:nvPr/>
        </p:nvSpPr>
        <p:spPr>
          <a:xfrm rot="-3951147">
            <a:off x="5617075" y="4174497"/>
            <a:ext cx="1433432" cy="928580"/>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40" name="Shape 40"/>
          <p:cNvSpPr/>
          <p:nvPr/>
        </p:nvSpPr>
        <p:spPr>
          <a:xfrm rot="3026323">
            <a:off x="4093410" y="4369731"/>
            <a:ext cx="1429417" cy="931003"/>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41" name="Shape 41"/>
          <p:cNvSpPr txBox="1"/>
          <p:nvPr/>
        </p:nvSpPr>
        <p:spPr>
          <a:xfrm>
            <a:off x="1682925" y="2136905"/>
            <a:ext cx="1621600" cy="510000"/>
          </a:xfrm>
          <a:prstGeom prst="rect">
            <a:avLst/>
          </a:prstGeom>
          <a:noFill/>
          <a:ln>
            <a:noFill/>
          </a:ln>
        </p:spPr>
        <p:txBody>
          <a:bodyPr wrap="square" lIns="121897" tIns="121897" rIns="121897" bIns="121897" anchor="t" anchorCtr="0">
            <a:noAutofit/>
          </a:bodyPr>
          <a:lstStyle/>
          <a:p>
            <a:r>
              <a:rPr lang="en" dirty="0"/>
              <a:t>KNOW</a:t>
            </a:r>
          </a:p>
        </p:txBody>
      </p:sp>
      <p:sp>
        <p:nvSpPr>
          <p:cNvPr id="42" name="Shape 42"/>
          <p:cNvSpPr txBox="1"/>
          <p:nvPr/>
        </p:nvSpPr>
        <p:spPr>
          <a:xfrm>
            <a:off x="5108643" y="4095985"/>
            <a:ext cx="1238800" cy="510000"/>
          </a:xfrm>
          <a:prstGeom prst="rect">
            <a:avLst/>
          </a:prstGeom>
          <a:noFill/>
          <a:ln>
            <a:noFill/>
          </a:ln>
        </p:spPr>
        <p:txBody>
          <a:bodyPr wrap="square" lIns="121897" tIns="121897" rIns="121897" bIns="121897" anchor="t" anchorCtr="0">
            <a:noAutofit/>
          </a:bodyPr>
          <a:lstStyle/>
          <a:p>
            <a:r>
              <a:rPr lang="en" dirty="0"/>
              <a:t>DO</a:t>
            </a:r>
          </a:p>
        </p:txBody>
      </p:sp>
      <p:sp>
        <p:nvSpPr>
          <p:cNvPr id="43" name="Shape 43"/>
          <p:cNvSpPr txBox="1"/>
          <p:nvPr/>
        </p:nvSpPr>
        <p:spPr>
          <a:xfrm>
            <a:off x="8328416" y="583600"/>
            <a:ext cx="1621600" cy="510000"/>
          </a:xfrm>
          <a:prstGeom prst="rect">
            <a:avLst/>
          </a:prstGeom>
          <a:noFill/>
          <a:ln>
            <a:noFill/>
          </a:ln>
        </p:spPr>
        <p:txBody>
          <a:bodyPr wrap="square" lIns="121897" tIns="121897" rIns="121897" bIns="121897" anchor="t" anchorCtr="0">
            <a:noAutofit/>
          </a:bodyPr>
          <a:lstStyle/>
          <a:p>
            <a:r>
              <a:rPr lang="en" dirty="0"/>
              <a:t>BE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a:hlinkClick r:id="rId3"/>
          </p:cNvPr>
          <p:cNvPicPr preferRelativeResize="0"/>
          <p:nvPr/>
        </p:nvPicPr>
        <p:blipFill>
          <a:blip r:embed="rId4" cstate="print">
            <a:alphaModFix/>
          </a:blip>
          <a:stretch>
            <a:fillRect/>
          </a:stretch>
        </p:blipFill>
        <p:spPr>
          <a:xfrm>
            <a:off x="179867" y="256167"/>
            <a:ext cx="9170533" cy="5315800"/>
          </a:xfrm>
          <a:prstGeom prst="rect">
            <a:avLst/>
          </a:prstGeom>
          <a:noFill/>
          <a:ln>
            <a:noFill/>
          </a:ln>
        </p:spPr>
      </p:pic>
      <p:sp>
        <p:nvSpPr>
          <p:cNvPr id="49" name="Shape 49"/>
          <p:cNvSpPr txBox="1"/>
          <p:nvPr/>
        </p:nvSpPr>
        <p:spPr>
          <a:xfrm>
            <a:off x="5088167" y="5670367"/>
            <a:ext cx="6636800" cy="943200"/>
          </a:xfrm>
          <a:prstGeom prst="rect">
            <a:avLst/>
          </a:prstGeom>
          <a:noFill/>
          <a:ln>
            <a:noFill/>
          </a:ln>
        </p:spPr>
        <p:txBody>
          <a:bodyPr wrap="square" lIns="121897" tIns="121897" rIns="121897" bIns="121897" anchor="ctr" anchorCtr="0">
            <a:noAutofit/>
          </a:bodyPr>
          <a:lstStyle/>
          <a:p>
            <a:r>
              <a:rPr lang="en" u="sng" dirty="0">
                <a:solidFill>
                  <a:schemeClr val="hlink"/>
                </a:solidFill>
                <a:hlinkClick r:id="rId5"/>
              </a:rPr>
              <a:t>https://www.youtube.com/watch?v=ikHyDwyqdRM</a:t>
            </a:r>
            <a:r>
              <a:rPr lang="en"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191" y="1366345"/>
            <a:ext cx="7766936" cy="851338"/>
          </a:xfrm>
        </p:spPr>
        <p:txBody>
          <a:bodyPr/>
          <a:lstStyle/>
          <a:p>
            <a:pPr algn="ctr"/>
            <a:r>
              <a:rPr lang="en-GB" sz="2600" dirty="0">
                <a:solidFill>
                  <a:schemeClr val="tx1"/>
                </a:solidFill>
              </a:rPr>
              <a:t/>
            </a:r>
            <a:br>
              <a:rPr lang="en-GB" sz="2600" dirty="0">
                <a:solidFill>
                  <a:schemeClr val="tx1"/>
                </a:solidFill>
              </a:rPr>
            </a:br>
            <a:r>
              <a:rPr lang="en-GB" sz="2600" b="1" dirty="0">
                <a:solidFill>
                  <a:schemeClr val="tx1"/>
                </a:solidFill>
              </a:rPr>
              <a:t> </a:t>
            </a:r>
            <a:r>
              <a:rPr lang="en-GB" sz="2600" dirty="0">
                <a:solidFill>
                  <a:schemeClr val="tx1"/>
                </a:solidFill>
              </a:rPr>
              <a:t/>
            </a:r>
            <a:br>
              <a:rPr lang="en-GB" sz="2600" dirty="0">
                <a:solidFill>
                  <a:schemeClr val="tx1"/>
                </a:solidFill>
              </a:rPr>
            </a:br>
            <a:r>
              <a:rPr lang="en-GB" sz="2600" dirty="0">
                <a:solidFill>
                  <a:schemeClr val="tx1"/>
                </a:solidFill>
              </a:rPr>
              <a:t> </a:t>
            </a:r>
            <a:r>
              <a:rPr lang="en-GB" sz="2600" dirty="0" smtClean="0">
                <a:solidFill>
                  <a:schemeClr val="tx1"/>
                </a:solidFill>
              </a:rPr>
              <a:t>                              </a:t>
            </a:r>
            <a:br>
              <a:rPr lang="en-GB" sz="2600" dirty="0" smtClean="0">
                <a:solidFill>
                  <a:schemeClr val="tx1"/>
                </a:solidFill>
              </a:rPr>
            </a:br>
            <a:r>
              <a:rPr lang="en-GB" sz="2600" dirty="0">
                <a:solidFill>
                  <a:schemeClr val="tx1"/>
                </a:solidFill>
              </a:rPr>
              <a:t/>
            </a:r>
            <a:br>
              <a:rPr lang="en-GB" sz="2600" dirty="0">
                <a:solidFill>
                  <a:schemeClr val="tx1"/>
                </a:solidFill>
              </a:rPr>
            </a:br>
            <a:r>
              <a:rPr lang="en-GB" sz="2600" dirty="0" smtClean="0">
                <a:solidFill>
                  <a:schemeClr val="tx1"/>
                </a:solidFill>
              </a:rPr>
              <a:t/>
            </a:r>
            <a:br>
              <a:rPr lang="en-GB" sz="2600" dirty="0" smtClean="0">
                <a:solidFill>
                  <a:schemeClr val="tx1"/>
                </a:solidFill>
              </a:rPr>
            </a:br>
            <a:r>
              <a:rPr lang="en-GB" sz="2600" dirty="0" smtClean="0">
                <a:solidFill>
                  <a:schemeClr val="tx1"/>
                </a:solidFill>
              </a:rPr>
              <a:t> </a:t>
            </a:r>
            <a:br>
              <a:rPr lang="en-GB" sz="2600" dirty="0" smtClean="0">
                <a:solidFill>
                  <a:schemeClr val="tx1"/>
                </a:solidFill>
              </a:rPr>
            </a:br>
            <a:r>
              <a:rPr lang="en-GB" sz="2600" dirty="0">
                <a:solidFill>
                  <a:schemeClr val="tx1"/>
                </a:solidFill>
              </a:rPr>
              <a:t/>
            </a:r>
            <a:br>
              <a:rPr lang="en-GB" sz="2600" dirty="0">
                <a:solidFill>
                  <a:schemeClr val="tx1"/>
                </a:solidFill>
              </a:rPr>
            </a:br>
            <a:r>
              <a:rPr lang="en-GB" sz="2600" dirty="0" smtClean="0">
                <a:solidFill>
                  <a:schemeClr val="tx1"/>
                </a:solidFill>
              </a:rPr>
              <a:t/>
            </a:r>
            <a:br>
              <a:rPr lang="en-GB" sz="2600" dirty="0" smtClean="0">
                <a:solidFill>
                  <a:schemeClr val="tx1"/>
                </a:solidFill>
              </a:rPr>
            </a:br>
            <a:r>
              <a:rPr lang="en-GB" sz="2600" dirty="0">
                <a:solidFill>
                  <a:schemeClr val="tx1"/>
                </a:solidFill>
              </a:rPr>
              <a:t/>
            </a:r>
            <a:br>
              <a:rPr lang="en-GB" sz="2600" dirty="0">
                <a:solidFill>
                  <a:schemeClr val="tx1"/>
                </a:solidFill>
              </a:rPr>
            </a:br>
            <a:r>
              <a:rPr lang="en-GB" sz="2600" dirty="0" smtClean="0">
                <a:solidFill>
                  <a:schemeClr val="tx1"/>
                </a:solidFill>
              </a:rPr>
              <a:t/>
            </a:r>
            <a:br>
              <a:rPr lang="en-GB" sz="2600" dirty="0" smtClean="0">
                <a:solidFill>
                  <a:schemeClr val="tx1"/>
                </a:solidFill>
              </a:rPr>
            </a:br>
            <a:r>
              <a:rPr lang="en-GB" sz="2600" dirty="0" smtClean="0">
                <a:solidFill>
                  <a:schemeClr val="tx1"/>
                </a:solidFill>
              </a:rPr>
              <a:t>Year 9 Parent Information Evening</a:t>
            </a:r>
            <a:r>
              <a:rPr lang="en-GB" sz="2600" dirty="0">
                <a:solidFill>
                  <a:schemeClr val="tx1"/>
                </a:solidFill>
              </a:rPr>
              <a:t/>
            </a:r>
            <a:br>
              <a:rPr lang="en-GB" sz="2600" dirty="0">
                <a:solidFill>
                  <a:schemeClr val="tx1"/>
                </a:solidFill>
              </a:rPr>
            </a:br>
            <a:r>
              <a:rPr lang="en-GB" sz="2600" dirty="0">
                <a:solidFill>
                  <a:schemeClr val="tx1"/>
                </a:solidFill>
              </a:rPr>
              <a:t/>
            </a:r>
            <a:br>
              <a:rPr lang="en-GB" sz="2600" dirty="0">
                <a:solidFill>
                  <a:schemeClr val="tx1"/>
                </a:solidFill>
              </a:rPr>
            </a:br>
            <a:r>
              <a:rPr lang="en-GB" sz="2600" dirty="0" smtClean="0">
                <a:solidFill>
                  <a:schemeClr val="tx1"/>
                </a:solidFill>
              </a:rPr>
              <a:t>							</a:t>
            </a:r>
            <a:endParaRPr lang="en-GB" sz="2600" dirty="0">
              <a:solidFill>
                <a:schemeClr val="tx1"/>
              </a:solidFill>
              <a:latin typeface="Arial" pitchFamily="34" charset="0"/>
              <a:cs typeface="Arial" pitchFamily="34" charset="0"/>
            </a:endParaRPr>
          </a:p>
        </p:txBody>
      </p:sp>
      <p:sp>
        <p:nvSpPr>
          <p:cNvPr id="6" name="Subtitle 5"/>
          <p:cNvSpPr>
            <a:spLocks noGrp="1"/>
          </p:cNvSpPr>
          <p:nvPr>
            <p:ph type="subTitle" idx="1"/>
          </p:nvPr>
        </p:nvSpPr>
        <p:spPr>
          <a:xfrm>
            <a:off x="1333948" y="1601921"/>
            <a:ext cx="8171283" cy="4651733"/>
          </a:xfrm>
        </p:spPr>
        <p:txBody>
          <a:bodyPr>
            <a:noAutofit/>
          </a:bodyPr>
          <a:lstStyle/>
          <a:p>
            <a:pPr algn="ctr"/>
            <a:r>
              <a:rPr lang="en-GB" sz="2200" dirty="0" smtClean="0">
                <a:solidFill>
                  <a:schemeClr val="tx1"/>
                </a:solidFill>
                <a:latin typeface="Arial" pitchFamily="34" charset="0"/>
                <a:cs typeface="Arial" pitchFamily="34" charset="0"/>
              </a:rPr>
              <a:t>Welcome: Student Progress Leader, Mrs Jean-Baptiste</a:t>
            </a:r>
          </a:p>
          <a:p>
            <a:pPr algn="ctr"/>
            <a:r>
              <a:rPr lang="en-GB" sz="2200" dirty="0" smtClean="0">
                <a:solidFill>
                  <a:schemeClr val="tx1"/>
                </a:solidFill>
                <a:latin typeface="Arial" pitchFamily="34" charset="0"/>
                <a:cs typeface="Arial" pitchFamily="34" charset="0"/>
              </a:rPr>
              <a:t/>
            </a:r>
            <a:br>
              <a:rPr lang="en-GB" sz="2200" dirty="0" smtClean="0">
                <a:solidFill>
                  <a:schemeClr val="tx1"/>
                </a:solidFill>
                <a:latin typeface="Arial" pitchFamily="34" charset="0"/>
                <a:cs typeface="Arial" pitchFamily="34" charset="0"/>
              </a:rPr>
            </a:br>
            <a:r>
              <a:rPr lang="en-GB" sz="2200" dirty="0" smtClean="0">
                <a:solidFill>
                  <a:schemeClr val="tx1"/>
                </a:solidFill>
                <a:latin typeface="Arial" pitchFamily="34" charset="0"/>
                <a:cs typeface="Arial" pitchFamily="34" charset="0"/>
              </a:rPr>
              <a:t>*   Science at KS4 (Ms Kazi, KS4 Deputy Head of Science Faculty)</a:t>
            </a:r>
          </a:p>
          <a:p>
            <a:pPr algn="ctr"/>
            <a:r>
              <a:rPr lang="en-GB" sz="2200" dirty="0" smtClean="0">
                <a:solidFill>
                  <a:schemeClr val="tx1"/>
                </a:solidFill>
                <a:latin typeface="Arial" pitchFamily="34" charset="0"/>
                <a:cs typeface="Arial" pitchFamily="34" charset="0"/>
              </a:rPr>
              <a:t>*   Assessment System/ Measuring Progress (Mr </a:t>
            </a:r>
            <a:r>
              <a:rPr lang="en-GB" sz="2200" dirty="0" err="1" smtClean="0">
                <a:solidFill>
                  <a:schemeClr val="tx1"/>
                </a:solidFill>
                <a:latin typeface="Arial" pitchFamily="34" charset="0"/>
                <a:cs typeface="Arial" pitchFamily="34" charset="0"/>
              </a:rPr>
              <a:t>Shackson</a:t>
            </a:r>
            <a:r>
              <a:rPr lang="en-GB" sz="2200" dirty="0" smtClean="0">
                <a:solidFill>
                  <a:schemeClr val="tx1"/>
                </a:solidFill>
                <a:latin typeface="Arial" pitchFamily="34" charset="0"/>
                <a:cs typeface="Arial" pitchFamily="34" charset="0"/>
              </a:rPr>
              <a:t>, Assistant </a:t>
            </a:r>
            <a:r>
              <a:rPr lang="en-GB" sz="2200" dirty="0" err="1" smtClean="0">
                <a:solidFill>
                  <a:schemeClr val="tx1"/>
                </a:solidFill>
                <a:latin typeface="Arial" pitchFamily="34" charset="0"/>
                <a:cs typeface="Arial" pitchFamily="34" charset="0"/>
              </a:rPr>
              <a:t>Headteacher</a:t>
            </a:r>
            <a:r>
              <a:rPr lang="en-GB" sz="2200" dirty="0" smtClean="0">
                <a:solidFill>
                  <a:schemeClr val="tx1"/>
                </a:solidFill>
                <a:latin typeface="Arial" pitchFamily="34" charset="0"/>
                <a:cs typeface="Arial" pitchFamily="34" charset="0"/>
              </a:rPr>
              <a:t>)</a:t>
            </a:r>
          </a:p>
          <a:p>
            <a:pPr algn="ctr"/>
            <a:r>
              <a:rPr lang="en-GB" sz="2200" dirty="0">
                <a:solidFill>
                  <a:schemeClr val="tx1"/>
                </a:solidFill>
                <a:latin typeface="Arial" pitchFamily="34" charset="0"/>
                <a:cs typeface="Arial" pitchFamily="34" charset="0"/>
              </a:rPr>
              <a:t>*   GCSEs (Mr </a:t>
            </a:r>
            <a:r>
              <a:rPr lang="en-GB" sz="2200" dirty="0" err="1">
                <a:solidFill>
                  <a:schemeClr val="tx1"/>
                </a:solidFill>
                <a:latin typeface="Arial" pitchFamily="34" charset="0"/>
                <a:cs typeface="Arial" pitchFamily="34" charset="0"/>
              </a:rPr>
              <a:t>Shackson</a:t>
            </a:r>
            <a:r>
              <a:rPr lang="en-GB" sz="2200" dirty="0">
                <a:solidFill>
                  <a:schemeClr val="tx1"/>
                </a:solidFill>
                <a:latin typeface="Arial" pitchFamily="34" charset="0"/>
                <a:cs typeface="Arial" pitchFamily="34" charset="0"/>
              </a:rPr>
              <a:t>, Assistant </a:t>
            </a:r>
            <a:r>
              <a:rPr lang="en-GB" sz="2200" dirty="0" err="1">
                <a:solidFill>
                  <a:schemeClr val="tx1"/>
                </a:solidFill>
                <a:latin typeface="Arial" pitchFamily="34" charset="0"/>
                <a:cs typeface="Arial" pitchFamily="34" charset="0"/>
              </a:rPr>
              <a:t>Headteacher</a:t>
            </a:r>
            <a:r>
              <a:rPr lang="en-GB" sz="2200" dirty="0" smtClean="0">
                <a:solidFill>
                  <a:schemeClr val="tx1"/>
                </a:solidFill>
                <a:latin typeface="Arial" pitchFamily="34" charset="0"/>
                <a:cs typeface="Arial" pitchFamily="34" charset="0"/>
              </a:rPr>
              <a:t>)</a:t>
            </a:r>
          </a:p>
          <a:p>
            <a:pPr algn="ctr"/>
            <a:r>
              <a:rPr lang="en-GB" sz="2200" dirty="0" smtClean="0">
                <a:solidFill>
                  <a:schemeClr val="tx1"/>
                </a:solidFill>
                <a:latin typeface="Arial" pitchFamily="34" charset="0"/>
                <a:cs typeface="Arial" pitchFamily="34" charset="0"/>
              </a:rPr>
              <a:t>*   GREEN (Ms </a:t>
            </a:r>
            <a:r>
              <a:rPr lang="en-GB" sz="2200" dirty="0" err="1" smtClean="0">
                <a:solidFill>
                  <a:schemeClr val="tx1"/>
                </a:solidFill>
                <a:latin typeface="Arial" pitchFamily="34" charset="0"/>
                <a:cs typeface="Arial" pitchFamily="34" charset="0"/>
              </a:rPr>
              <a:t>Phillipou</a:t>
            </a:r>
            <a:r>
              <a:rPr lang="en-GB" sz="2200" dirty="0" smtClean="0">
                <a:solidFill>
                  <a:schemeClr val="tx1"/>
                </a:solidFill>
                <a:latin typeface="Arial" pitchFamily="34" charset="0"/>
                <a:cs typeface="Arial" pitchFamily="34" charset="0"/>
              </a:rPr>
              <a:t>, Assistant </a:t>
            </a:r>
            <a:r>
              <a:rPr lang="en-GB" sz="2200" dirty="0" err="1" smtClean="0">
                <a:solidFill>
                  <a:schemeClr val="tx1"/>
                </a:solidFill>
                <a:latin typeface="Arial" pitchFamily="34" charset="0"/>
                <a:cs typeface="Arial" pitchFamily="34" charset="0"/>
              </a:rPr>
              <a:t>Headteacher</a:t>
            </a:r>
            <a:r>
              <a:rPr lang="en-GB" sz="2200" dirty="0" smtClean="0">
                <a:solidFill>
                  <a:schemeClr val="tx1"/>
                </a:solidFill>
                <a:latin typeface="Arial" pitchFamily="34" charset="0"/>
                <a:cs typeface="Arial" pitchFamily="34" charset="0"/>
              </a:rPr>
              <a:t>)</a:t>
            </a:r>
          </a:p>
          <a:p>
            <a:pPr algn="ctr"/>
            <a:r>
              <a:rPr lang="en-GB" sz="2200" dirty="0" smtClean="0">
                <a:solidFill>
                  <a:schemeClr val="tx1"/>
                </a:solidFill>
                <a:latin typeface="Arial" pitchFamily="34" charset="0"/>
                <a:cs typeface="Arial" pitchFamily="34" charset="0"/>
              </a:rPr>
              <a:t>*   Internet Safety (Mr Gunzi, Deputy </a:t>
            </a:r>
            <a:r>
              <a:rPr lang="en-GB" sz="2200" dirty="0" err="1" smtClean="0">
                <a:solidFill>
                  <a:schemeClr val="tx1"/>
                </a:solidFill>
                <a:latin typeface="Arial" pitchFamily="34" charset="0"/>
                <a:cs typeface="Arial" pitchFamily="34" charset="0"/>
              </a:rPr>
              <a:t>Headteacher</a:t>
            </a:r>
            <a:r>
              <a:rPr lang="en-GB" sz="2200" dirty="0" smtClean="0">
                <a:solidFill>
                  <a:schemeClr val="tx1"/>
                </a:solidFill>
                <a:latin typeface="Arial" pitchFamily="34" charset="0"/>
                <a:cs typeface="Arial" pitchFamily="34" charset="0"/>
              </a:rPr>
              <a:t>)</a:t>
            </a:r>
          </a:p>
          <a:p>
            <a:pPr algn="ctr"/>
            <a:r>
              <a:rPr lang="en-GB" sz="2200" dirty="0" smtClean="0">
                <a:solidFill>
                  <a:schemeClr val="tx1"/>
                </a:solidFill>
                <a:latin typeface="Arial" pitchFamily="34" charset="0"/>
                <a:cs typeface="Arial" pitchFamily="34" charset="0"/>
              </a:rPr>
              <a:t>*   Screen Time (Mrs Jean-Baptiste)</a:t>
            </a:r>
          </a:p>
          <a:p>
            <a:pPr marL="342900" indent="-342900" algn="ctr">
              <a:buFont typeface="Arial" panose="020B0604020202020204" pitchFamily="34" charset="0"/>
              <a:buChar char="•"/>
            </a:pPr>
            <a:endParaRPr lang="en-GB" sz="2200" dirty="0" smtClean="0">
              <a:solidFill>
                <a:schemeClr val="tx1"/>
              </a:solidFill>
              <a:latin typeface="Arial" pitchFamily="34" charset="0"/>
              <a:cs typeface="Arial" pitchFamily="34" charset="0"/>
            </a:endParaRPr>
          </a:p>
          <a:p>
            <a:pPr algn="ctr"/>
            <a:r>
              <a:rPr lang="en-GB" sz="2200" dirty="0" smtClean="0">
                <a:solidFill>
                  <a:schemeClr val="tx1"/>
                </a:solidFill>
                <a:latin typeface="Arial" pitchFamily="34" charset="0"/>
                <a:cs typeface="Arial" pitchFamily="34" charset="0"/>
              </a:rPr>
              <a:t>Close </a:t>
            </a: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a:t>
            </a:r>
            <a:endParaRPr lang="en-GB"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06823" y="0"/>
            <a:ext cx="1376979" cy="1223310"/>
          </a:xfrm>
          <a:prstGeom prst="rect">
            <a:avLst/>
          </a:prstGeom>
        </p:spPr>
      </p:pic>
    </p:spTree>
    <p:extLst>
      <p:ext uri="{BB962C8B-B14F-4D97-AF65-F5344CB8AC3E}">
        <p14:creationId xmlns:p14="http://schemas.microsoft.com/office/powerpoint/2010/main" val="272528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986233" y="2289504"/>
            <a:ext cx="3014800" cy="4616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55" name="Shape 55"/>
          <p:cNvSpPr/>
          <p:nvPr/>
        </p:nvSpPr>
        <p:spPr>
          <a:xfrm rot="3111253">
            <a:off x="3239008" y="3394542"/>
            <a:ext cx="3035953" cy="458028"/>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56" name="Shape 56"/>
          <p:cNvSpPr/>
          <p:nvPr/>
        </p:nvSpPr>
        <p:spPr>
          <a:xfrm rot="-3978357">
            <a:off x="4162315" y="2586312"/>
            <a:ext cx="4342887" cy="457275"/>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57" name="Shape 57"/>
          <p:cNvSpPr/>
          <p:nvPr/>
        </p:nvSpPr>
        <p:spPr>
          <a:xfrm>
            <a:off x="7015401" y="732992"/>
            <a:ext cx="3014800" cy="4616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58" name="Shape 58"/>
          <p:cNvSpPr/>
          <p:nvPr/>
        </p:nvSpPr>
        <p:spPr>
          <a:xfrm rot="-3951147">
            <a:off x="5617075" y="4174497"/>
            <a:ext cx="1433432" cy="928580"/>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59" name="Shape 59"/>
          <p:cNvSpPr/>
          <p:nvPr/>
        </p:nvSpPr>
        <p:spPr>
          <a:xfrm rot="3026323">
            <a:off x="4093410" y="4369731"/>
            <a:ext cx="1429417" cy="931003"/>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60" name="Shape 60"/>
          <p:cNvSpPr txBox="1"/>
          <p:nvPr/>
        </p:nvSpPr>
        <p:spPr>
          <a:xfrm>
            <a:off x="1682925" y="2136905"/>
            <a:ext cx="1621600" cy="510000"/>
          </a:xfrm>
          <a:prstGeom prst="rect">
            <a:avLst/>
          </a:prstGeom>
          <a:noFill/>
          <a:ln>
            <a:noFill/>
          </a:ln>
        </p:spPr>
        <p:txBody>
          <a:bodyPr wrap="square" lIns="121897" tIns="121897" rIns="121897" bIns="121897" anchor="t" anchorCtr="0">
            <a:noAutofit/>
          </a:bodyPr>
          <a:lstStyle/>
          <a:p>
            <a:r>
              <a:rPr lang="en" dirty="0"/>
              <a:t>KNOW</a:t>
            </a:r>
          </a:p>
        </p:txBody>
      </p:sp>
      <p:sp>
        <p:nvSpPr>
          <p:cNvPr id="61" name="Shape 61"/>
          <p:cNvSpPr txBox="1"/>
          <p:nvPr/>
        </p:nvSpPr>
        <p:spPr>
          <a:xfrm>
            <a:off x="5108643" y="4095985"/>
            <a:ext cx="1238800" cy="510000"/>
          </a:xfrm>
          <a:prstGeom prst="rect">
            <a:avLst/>
          </a:prstGeom>
          <a:noFill/>
          <a:ln>
            <a:noFill/>
          </a:ln>
        </p:spPr>
        <p:txBody>
          <a:bodyPr wrap="square" lIns="121897" tIns="121897" rIns="121897" bIns="121897" anchor="t" anchorCtr="0">
            <a:noAutofit/>
          </a:bodyPr>
          <a:lstStyle/>
          <a:p>
            <a:r>
              <a:rPr lang="en" dirty="0"/>
              <a:t>DO</a:t>
            </a:r>
          </a:p>
        </p:txBody>
      </p:sp>
      <p:sp>
        <p:nvSpPr>
          <p:cNvPr id="62" name="Shape 62"/>
          <p:cNvSpPr txBox="1"/>
          <p:nvPr/>
        </p:nvSpPr>
        <p:spPr>
          <a:xfrm>
            <a:off x="8328416" y="583600"/>
            <a:ext cx="1621600" cy="510000"/>
          </a:xfrm>
          <a:prstGeom prst="rect">
            <a:avLst/>
          </a:prstGeom>
          <a:noFill/>
          <a:ln>
            <a:noFill/>
          </a:ln>
        </p:spPr>
        <p:txBody>
          <a:bodyPr wrap="square" lIns="121897" tIns="121897" rIns="121897" bIns="121897" anchor="t" anchorCtr="0">
            <a:noAutofit/>
          </a:bodyPr>
          <a:lstStyle/>
          <a:p>
            <a:r>
              <a:rPr lang="en" dirty="0"/>
              <a:t>BE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p:nvPr/>
        </p:nvSpPr>
        <p:spPr>
          <a:xfrm rot="1138">
            <a:off x="2434309" y="5725367"/>
            <a:ext cx="1208400" cy="609600"/>
          </a:xfrm>
          <a:prstGeom prst="rect">
            <a:avLst/>
          </a:prstGeom>
          <a:noFill/>
          <a:ln>
            <a:noFill/>
          </a:ln>
        </p:spPr>
        <p:txBody>
          <a:bodyPr wrap="square" lIns="121897" tIns="121897" rIns="121897" bIns="121897" anchor="t" anchorCtr="0">
            <a:noAutofit/>
          </a:bodyPr>
          <a:lstStyle/>
          <a:p>
            <a:pPr algn="ctr"/>
            <a:r>
              <a:rPr lang="en" sz="2400" b="1" dirty="0"/>
              <a:t>Do</a:t>
            </a:r>
          </a:p>
        </p:txBody>
      </p:sp>
      <p:sp>
        <p:nvSpPr>
          <p:cNvPr id="68" name="Shape 68"/>
          <p:cNvSpPr txBox="1"/>
          <p:nvPr/>
        </p:nvSpPr>
        <p:spPr>
          <a:xfrm>
            <a:off x="682600" y="4936633"/>
            <a:ext cx="1670800" cy="6096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69" name="Shape 69"/>
          <p:cNvSpPr txBox="1"/>
          <p:nvPr/>
        </p:nvSpPr>
        <p:spPr>
          <a:xfrm>
            <a:off x="682600" y="4936633"/>
            <a:ext cx="1670800" cy="6096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70" name="Shape 70"/>
          <p:cNvSpPr txBox="1"/>
          <p:nvPr/>
        </p:nvSpPr>
        <p:spPr>
          <a:xfrm>
            <a:off x="4526000" y="3779200"/>
            <a:ext cx="1208400" cy="609600"/>
          </a:xfrm>
          <a:prstGeom prst="rect">
            <a:avLst/>
          </a:prstGeom>
          <a:noFill/>
          <a:ln>
            <a:noFill/>
          </a:ln>
        </p:spPr>
        <p:txBody>
          <a:bodyPr wrap="square" lIns="121897" tIns="121897" rIns="121897" bIns="121897" anchor="t" anchorCtr="0">
            <a:noAutofit/>
          </a:bodyPr>
          <a:lstStyle/>
          <a:p>
            <a:pPr algn="ctr"/>
            <a:r>
              <a:rPr lang="en" sz="2400" b="1" dirty="0"/>
              <a:t>Be</a:t>
            </a:r>
          </a:p>
        </p:txBody>
      </p:sp>
      <p:sp>
        <p:nvSpPr>
          <p:cNvPr id="71" name="Shape 71"/>
          <p:cNvSpPr txBox="1"/>
          <p:nvPr/>
        </p:nvSpPr>
        <p:spPr>
          <a:xfrm rot="1138">
            <a:off x="2434309" y="5725367"/>
            <a:ext cx="1208400" cy="609600"/>
          </a:xfrm>
          <a:prstGeom prst="rect">
            <a:avLst/>
          </a:prstGeom>
          <a:noFill/>
          <a:ln>
            <a:noFill/>
          </a:ln>
        </p:spPr>
        <p:txBody>
          <a:bodyPr wrap="square" lIns="121897" tIns="121897" rIns="121897" bIns="121897" anchor="t" anchorCtr="0">
            <a:noAutofit/>
          </a:bodyPr>
          <a:lstStyle/>
          <a:p>
            <a:pPr algn="ctr"/>
            <a:r>
              <a:rPr lang="en" sz="2400" b="1" dirty="0"/>
              <a:t>Do</a:t>
            </a:r>
          </a:p>
        </p:txBody>
      </p:sp>
      <p:pic>
        <p:nvPicPr>
          <p:cNvPr id="72" name="Shape 72"/>
          <p:cNvPicPr preferRelativeResize="0"/>
          <p:nvPr/>
        </p:nvPicPr>
        <p:blipFill>
          <a:blip r:embed="rId3" cstate="print">
            <a:alphaModFix/>
          </a:blip>
          <a:stretch>
            <a:fillRect/>
          </a:stretch>
        </p:blipFill>
        <p:spPr>
          <a:xfrm>
            <a:off x="400467" y="577301"/>
            <a:ext cx="11080733" cy="5838367"/>
          </a:xfrm>
          <a:prstGeom prst="rect">
            <a:avLst/>
          </a:prstGeom>
          <a:noFill/>
          <a:ln>
            <a:noFill/>
          </a:ln>
        </p:spPr>
      </p:pic>
      <p:sp>
        <p:nvSpPr>
          <p:cNvPr id="73" name="Shape 73"/>
          <p:cNvSpPr/>
          <p:nvPr/>
        </p:nvSpPr>
        <p:spPr>
          <a:xfrm>
            <a:off x="263300" y="3530733"/>
            <a:ext cx="11681200" cy="32076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rot="1138">
            <a:off x="2434309" y="5725367"/>
            <a:ext cx="1208400" cy="609600"/>
          </a:xfrm>
          <a:prstGeom prst="rect">
            <a:avLst/>
          </a:prstGeom>
          <a:noFill/>
          <a:ln>
            <a:noFill/>
          </a:ln>
        </p:spPr>
        <p:txBody>
          <a:bodyPr wrap="square" lIns="121897" tIns="121897" rIns="121897" bIns="121897" anchor="t" anchorCtr="0">
            <a:noAutofit/>
          </a:bodyPr>
          <a:lstStyle/>
          <a:p>
            <a:pPr algn="ctr"/>
            <a:r>
              <a:rPr lang="en" sz="2400" b="1" dirty="0"/>
              <a:t>Do</a:t>
            </a:r>
          </a:p>
        </p:txBody>
      </p:sp>
      <p:sp>
        <p:nvSpPr>
          <p:cNvPr id="79" name="Shape 79"/>
          <p:cNvSpPr txBox="1"/>
          <p:nvPr/>
        </p:nvSpPr>
        <p:spPr>
          <a:xfrm>
            <a:off x="682600" y="4936633"/>
            <a:ext cx="1670800" cy="6096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80" name="Shape 80"/>
          <p:cNvSpPr txBox="1"/>
          <p:nvPr/>
        </p:nvSpPr>
        <p:spPr>
          <a:xfrm>
            <a:off x="682600" y="4936633"/>
            <a:ext cx="1670800" cy="6096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81" name="Shape 81"/>
          <p:cNvSpPr txBox="1"/>
          <p:nvPr/>
        </p:nvSpPr>
        <p:spPr>
          <a:xfrm>
            <a:off x="4526000" y="3779200"/>
            <a:ext cx="1208400" cy="609600"/>
          </a:xfrm>
          <a:prstGeom prst="rect">
            <a:avLst/>
          </a:prstGeom>
          <a:noFill/>
          <a:ln>
            <a:noFill/>
          </a:ln>
        </p:spPr>
        <p:txBody>
          <a:bodyPr wrap="square" lIns="121897" tIns="121897" rIns="121897" bIns="121897" anchor="t" anchorCtr="0">
            <a:noAutofit/>
          </a:bodyPr>
          <a:lstStyle/>
          <a:p>
            <a:pPr algn="ctr"/>
            <a:r>
              <a:rPr lang="en" sz="2400" b="1" dirty="0"/>
              <a:t>Be</a:t>
            </a:r>
          </a:p>
        </p:txBody>
      </p:sp>
      <p:sp>
        <p:nvSpPr>
          <p:cNvPr id="82" name="Shape 82"/>
          <p:cNvSpPr txBox="1"/>
          <p:nvPr/>
        </p:nvSpPr>
        <p:spPr>
          <a:xfrm rot="1138">
            <a:off x="2434309" y="5725367"/>
            <a:ext cx="1208400" cy="609600"/>
          </a:xfrm>
          <a:prstGeom prst="rect">
            <a:avLst/>
          </a:prstGeom>
          <a:noFill/>
          <a:ln>
            <a:noFill/>
          </a:ln>
        </p:spPr>
        <p:txBody>
          <a:bodyPr wrap="square" lIns="121897" tIns="121897" rIns="121897" bIns="121897" anchor="t" anchorCtr="0">
            <a:noAutofit/>
          </a:bodyPr>
          <a:lstStyle/>
          <a:p>
            <a:pPr algn="ctr"/>
            <a:r>
              <a:rPr lang="en" sz="2400" b="1" dirty="0"/>
              <a:t>Do</a:t>
            </a:r>
          </a:p>
        </p:txBody>
      </p:sp>
      <p:pic>
        <p:nvPicPr>
          <p:cNvPr id="83" name="Shape 83"/>
          <p:cNvPicPr preferRelativeResize="0"/>
          <p:nvPr/>
        </p:nvPicPr>
        <p:blipFill>
          <a:blip r:embed="rId3" cstate="print">
            <a:alphaModFix/>
          </a:blip>
          <a:stretch>
            <a:fillRect/>
          </a:stretch>
        </p:blipFill>
        <p:spPr>
          <a:xfrm>
            <a:off x="400467" y="577300"/>
            <a:ext cx="11080732" cy="5838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10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10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1000"/>
                                        <p:tgtEl>
                                          <p:spTgt spid="82"/>
                                        </p:tgtEl>
                                      </p:cBhvr>
                                    </p:animEffect>
                                  </p:childTnLst>
                                </p:cTn>
                              </p:par>
                              <p:par>
                                <p:cTn id="17" presetID="10"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rot="1250">
            <a:off x="2277501" y="5812431"/>
            <a:ext cx="1100400" cy="522800"/>
          </a:xfrm>
          <a:prstGeom prst="rect">
            <a:avLst/>
          </a:prstGeom>
          <a:noFill/>
          <a:ln>
            <a:noFill/>
          </a:ln>
        </p:spPr>
        <p:txBody>
          <a:bodyPr wrap="square" lIns="121897" tIns="121897" rIns="121897" bIns="121897" anchor="t" anchorCtr="0">
            <a:noAutofit/>
          </a:bodyPr>
          <a:lstStyle/>
          <a:p>
            <a:pPr algn="ctr"/>
            <a:r>
              <a:rPr lang="en" sz="2400" b="1" dirty="0"/>
              <a:t>Do</a:t>
            </a:r>
          </a:p>
        </p:txBody>
      </p:sp>
      <p:sp>
        <p:nvSpPr>
          <p:cNvPr id="89" name="Shape 89"/>
          <p:cNvSpPr txBox="1"/>
          <p:nvPr/>
        </p:nvSpPr>
        <p:spPr>
          <a:xfrm>
            <a:off x="682600" y="5136259"/>
            <a:ext cx="1521200" cy="522800"/>
          </a:xfrm>
          <a:prstGeom prst="rect">
            <a:avLst/>
          </a:prstGeom>
          <a:noFill/>
          <a:ln>
            <a:noFill/>
          </a:ln>
        </p:spPr>
        <p:txBody>
          <a:bodyPr wrap="square" lIns="121897" tIns="121897" rIns="121897" bIns="121897" anchor="t" anchorCtr="0">
            <a:noAutofit/>
          </a:bodyPr>
          <a:lstStyle/>
          <a:p>
            <a:pPr algn="ctr"/>
            <a:r>
              <a:rPr lang="en" sz="2400" b="1" dirty="0"/>
              <a:t>Know</a:t>
            </a:r>
          </a:p>
        </p:txBody>
      </p:sp>
      <p:pic>
        <p:nvPicPr>
          <p:cNvPr id="90" name="Shape 90"/>
          <p:cNvPicPr preferRelativeResize="0"/>
          <p:nvPr/>
        </p:nvPicPr>
        <p:blipFill>
          <a:blip r:embed="rId3" cstate="print">
            <a:alphaModFix/>
          </a:blip>
          <a:stretch>
            <a:fillRect/>
          </a:stretch>
        </p:blipFill>
        <p:spPr>
          <a:xfrm>
            <a:off x="400467" y="577301"/>
            <a:ext cx="11080733" cy="5838367"/>
          </a:xfrm>
          <a:prstGeom prst="rect">
            <a:avLst/>
          </a:prstGeom>
          <a:noFill/>
          <a:ln>
            <a:noFill/>
          </a:ln>
        </p:spPr>
      </p:pic>
      <p:sp>
        <p:nvSpPr>
          <p:cNvPr id="91" name="Shape 91"/>
          <p:cNvSpPr/>
          <p:nvPr/>
        </p:nvSpPr>
        <p:spPr>
          <a:xfrm>
            <a:off x="682600" y="5226029"/>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2" name="Shape 92"/>
          <p:cNvSpPr/>
          <p:nvPr/>
        </p:nvSpPr>
        <p:spPr>
          <a:xfrm rot="3118366">
            <a:off x="1414421" y="5587210"/>
            <a:ext cx="990201" cy="149053"/>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3" name="Shape 93"/>
          <p:cNvSpPr/>
          <p:nvPr/>
        </p:nvSpPr>
        <p:spPr>
          <a:xfrm rot="-3983238">
            <a:off x="1714089" y="5323070"/>
            <a:ext cx="1417044" cy="148972"/>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4" name="Shape 94"/>
          <p:cNvSpPr/>
          <p:nvPr/>
        </p:nvSpPr>
        <p:spPr>
          <a:xfrm>
            <a:off x="2644417" y="4717755"/>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5" name="Shape 95"/>
          <p:cNvSpPr/>
          <p:nvPr/>
        </p:nvSpPr>
        <p:spPr>
          <a:xfrm rot="-3957182">
            <a:off x="2188594" y="5841687"/>
            <a:ext cx="468237" cy="302476"/>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6" name="Shape 96"/>
          <p:cNvSpPr/>
          <p:nvPr/>
        </p:nvSpPr>
        <p:spPr>
          <a:xfrm rot="3032054">
            <a:off x="1693227" y="5905759"/>
            <a:ext cx="466319" cy="303100"/>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97" name="Shape 97"/>
          <p:cNvSpPr txBox="1"/>
          <p:nvPr/>
        </p:nvSpPr>
        <p:spPr>
          <a:xfrm>
            <a:off x="789473" y="5033340"/>
            <a:ext cx="981200" cy="343600"/>
          </a:xfrm>
          <a:prstGeom prst="rect">
            <a:avLst/>
          </a:prstGeom>
          <a:noFill/>
          <a:ln>
            <a:noFill/>
          </a:ln>
        </p:spPr>
        <p:txBody>
          <a:bodyPr wrap="square" lIns="121897" tIns="121897" rIns="121897" bIns="121897" anchor="t" anchorCtr="0">
            <a:noAutofit/>
          </a:bodyPr>
          <a:lstStyle/>
          <a:p>
            <a:r>
              <a:rPr lang="en" dirty="0"/>
              <a:t>KNOW</a:t>
            </a:r>
          </a:p>
        </p:txBody>
      </p:sp>
      <p:sp>
        <p:nvSpPr>
          <p:cNvPr id="98" name="Shape 98"/>
          <p:cNvSpPr txBox="1"/>
          <p:nvPr/>
        </p:nvSpPr>
        <p:spPr>
          <a:xfrm>
            <a:off x="1891297" y="5716285"/>
            <a:ext cx="703600" cy="282400"/>
          </a:xfrm>
          <a:prstGeom prst="rect">
            <a:avLst/>
          </a:prstGeom>
          <a:noFill/>
          <a:ln>
            <a:noFill/>
          </a:ln>
        </p:spPr>
        <p:txBody>
          <a:bodyPr wrap="square" lIns="121897" tIns="121897" rIns="121897" bIns="121897" anchor="t" anchorCtr="0">
            <a:noAutofit/>
          </a:bodyPr>
          <a:lstStyle/>
          <a:p>
            <a:r>
              <a:rPr lang="en" dirty="0"/>
              <a:t>DO</a:t>
            </a:r>
          </a:p>
        </p:txBody>
      </p:sp>
      <p:sp>
        <p:nvSpPr>
          <p:cNvPr id="99" name="Shape 99"/>
          <p:cNvSpPr txBox="1"/>
          <p:nvPr/>
        </p:nvSpPr>
        <p:spPr>
          <a:xfrm>
            <a:off x="3083628" y="4559500"/>
            <a:ext cx="726400" cy="467200"/>
          </a:xfrm>
          <a:prstGeom prst="rect">
            <a:avLst/>
          </a:prstGeom>
          <a:noFill/>
          <a:ln>
            <a:noFill/>
          </a:ln>
        </p:spPr>
        <p:txBody>
          <a:bodyPr wrap="square" lIns="121897" tIns="121897" rIns="121897" bIns="121897" anchor="t" anchorCtr="0">
            <a:noAutofit/>
          </a:bodyPr>
          <a:lstStyle/>
          <a:p>
            <a:r>
              <a:rPr lang="en" dirty="0"/>
              <a:t>BE</a:t>
            </a:r>
          </a:p>
        </p:txBody>
      </p:sp>
      <p:sp>
        <p:nvSpPr>
          <p:cNvPr id="100" name="Shape 100"/>
          <p:cNvSpPr txBox="1"/>
          <p:nvPr/>
        </p:nvSpPr>
        <p:spPr>
          <a:xfrm rot="1250">
            <a:off x="9491101" y="5507631"/>
            <a:ext cx="1100400" cy="522800"/>
          </a:xfrm>
          <a:prstGeom prst="rect">
            <a:avLst/>
          </a:prstGeom>
          <a:noFill/>
          <a:ln>
            <a:noFill/>
          </a:ln>
        </p:spPr>
        <p:txBody>
          <a:bodyPr wrap="square" lIns="121897" tIns="121897" rIns="121897" bIns="121897" anchor="t" anchorCtr="0">
            <a:noAutofit/>
          </a:bodyPr>
          <a:lstStyle/>
          <a:p>
            <a:pPr algn="ctr"/>
            <a:r>
              <a:rPr lang="en" sz="2400" b="1" dirty="0"/>
              <a:t>Do</a:t>
            </a:r>
          </a:p>
        </p:txBody>
      </p:sp>
      <p:sp>
        <p:nvSpPr>
          <p:cNvPr id="101" name="Shape 101"/>
          <p:cNvSpPr txBox="1"/>
          <p:nvPr/>
        </p:nvSpPr>
        <p:spPr>
          <a:xfrm>
            <a:off x="7896200" y="4831459"/>
            <a:ext cx="1521200" cy="5228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102" name="Shape 102"/>
          <p:cNvSpPr/>
          <p:nvPr/>
        </p:nvSpPr>
        <p:spPr>
          <a:xfrm>
            <a:off x="7896200" y="4921229"/>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3" name="Shape 103"/>
          <p:cNvSpPr/>
          <p:nvPr/>
        </p:nvSpPr>
        <p:spPr>
          <a:xfrm rot="3118366">
            <a:off x="8628021" y="5282410"/>
            <a:ext cx="990201" cy="149053"/>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4" name="Shape 104"/>
          <p:cNvSpPr/>
          <p:nvPr/>
        </p:nvSpPr>
        <p:spPr>
          <a:xfrm rot="-3983238">
            <a:off x="8927689" y="5018270"/>
            <a:ext cx="1417044" cy="148972"/>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5" name="Shape 105"/>
          <p:cNvSpPr/>
          <p:nvPr/>
        </p:nvSpPr>
        <p:spPr>
          <a:xfrm>
            <a:off x="9858017" y="4412955"/>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6" name="Shape 106"/>
          <p:cNvSpPr/>
          <p:nvPr/>
        </p:nvSpPr>
        <p:spPr>
          <a:xfrm rot="-3957182">
            <a:off x="9402194" y="5536887"/>
            <a:ext cx="468237" cy="302476"/>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7" name="Shape 107"/>
          <p:cNvSpPr/>
          <p:nvPr/>
        </p:nvSpPr>
        <p:spPr>
          <a:xfrm rot="3032054">
            <a:off x="8906827" y="5600959"/>
            <a:ext cx="466319" cy="303100"/>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08" name="Shape 108"/>
          <p:cNvSpPr txBox="1"/>
          <p:nvPr/>
        </p:nvSpPr>
        <p:spPr>
          <a:xfrm>
            <a:off x="8003073" y="4728540"/>
            <a:ext cx="981200" cy="343600"/>
          </a:xfrm>
          <a:prstGeom prst="rect">
            <a:avLst/>
          </a:prstGeom>
          <a:noFill/>
          <a:ln>
            <a:noFill/>
          </a:ln>
        </p:spPr>
        <p:txBody>
          <a:bodyPr wrap="square" lIns="121897" tIns="121897" rIns="121897" bIns="121897" anchor="t" anchorCtr="0">
            <a:noAutofit/>
          </a:bodyPr>
          <a:lstStyle/>
          <a:p>
            <a:r>
              <a:rPr lang="en" dirty="0"/>
              <a:t>KNOW</a:t>
            </a:r>
          </a:p>
        </p:txBody>
      </p:sp>
      <p:sp>
        <p:nvSpPr>
          <p:cNvPr id="109" name="Shape 109"/>
          <p:cNvSpPr txBox="1"/>
          <p:nvPr/>
        </p:nvSpPr>
        <p:spPr>
          <a:xfrm>
            <a:off x="9104897" y="5411485"/>
            <a:ext cx="703600" cy="282400"/>
          </a:xfrm>
          <a:prstGeom prst="rect">
            <a:avLst/>
          </a:prstGeom>
          <a:noFill/>
          <a:ln>
            <a:noFill/>
          </a:ln>
        </p:spPr>
        <p:txBody>
          <a:bodyPr wrap="square" lIns="121897" tIns="121897" rIns="121897" bIns="121897" anchor="t" anchorCtr="0">
            <a:noAutofit/>
          </a:bodyPr>
          <a:lstStyle/>
          <a:p>
            <a:r>
              <a:rPr lang="en" dirty="0"/>
              <a:t>DO</a:t>
            </a:r>
          </a:p>
        </p:txBody>
      </p:sp>
      <p:sp>
        <p:nvSpPr>
          <p:cNvPr id="110" name="Shape 110"/>
          <p:cNvSpPr txBox="1"/>
          <p:nvPr/>
        </p:nvSpPr>
        <p:spPr>
          <a:xfrm>
            <a:off x="10297228" y="4254700"/>
            <a:ext cx="726400" cy="467200"/>
          </a:xfrm>
          <a:prstGeom prst="rect">
            <a:avLst/>
          </a:prstGeom>
          <a:noFill/>
          <a:ln>
            <a:noFill/>
          </a:ln>
        </p:spPr>
        <p:txBody>
          <a:bodyPr wrap="square" lIns="121897" tIns="121897" rIns="121897" bIns="121897" anchor="t" anchorCtr="0">
            <a:noAutofit/>
          </a:bodyPr>
          <a:lstStyle/>
          <a:p>
            <a:r>
              <a:rPr lang="en" dirty="0"/>
              <a:t>BE</a:t>
            </a:r>
          </a:p>
        </p:txBody>
      </p:sp>
      <p:sp>
        <p:nvSpPr>
          <p:cNvPr id="111" name="Shape 111"/>
          <p:cNvSpPr txBox="1"/>
          <p:nvPr/>
        </p:nvSpPr>
        <p:spPr>
          <a:xfrm rot="1250">
            <a:off x="6443101" y="5914031"/>
            <a:ext cx="1100400" cy="522800"/>
          </a:xfrm>
          <a:prstGeom prst="rect">
            <a:avLst/>
          </a:prstGeom>
          <a:noFill/>
          <a:ln>
            <a:noFill/>
          </a:ln>
        </p:spPr>
        <p:txBody>
          <a:bodyPr wrap="square" lIns="121897" tIns="121897" rIns="121897" bIns="121897" anchor="t" anchorCtr="0">
            <a:noAutofit/>
          </a:bodyPr>
          <a:lstStyle/>
          <a:p>
            <a:pPr algn="ctr"/>
            <a:r>
              <a:rPr lang="en" sz="2400" b="1" dirty="0"/>
              <a:t>Do</a:t>
            </a:r>
          </a:p>
        </p:txBody>
      </p:sp>
      <p:sp>
        <p:nvSpPr>
          <p:cNvPr id="112" name="Shape 112"/>
          <p:cNvSpPr txBox="1"/>
          <p:nvPr/>
        </p:nvSpPr>
        <p:spPr>
          <a:xfrm>
            <a:off x="4848200" y="5237859"/>
            <a:ext cx="1521200" cy="522800"/>
          </a:xfrm>
          <a:prstGeom prst="rect">
            <a:avLst/>
          </a:prstGeom>
          <a:noFill/>
          <a:ln>
            <a:noFill/>
          </a:ln>
        </p:spPr>
        <p:txBody>
          <a:bodyPr wrap="square" lIns="121897" tIns="121897" rIns="121897" bIns="121897" anchor="t" anchorCtr="0">
            <a:noAutofit/>
          </a:bodyPr>
          <a:lstStyle/>
          <a:p>
            <a:pPr algn="ctr"/>
            <a:r>
              <a:rPr lang="en" sz="2400" b="1" dirty="0"/>
              <a:t>Know</a:t>
            </a:r>
          </a:p>
        </p:txBody>
      </p:sp>
      <p:sp>
        <p:nvSpPr>
          <p:cNvPr id="113" name="Shape 113"/>
          <p:cNvSpPr/>
          <p:nvPr/>
        </p:nvSpPr>
        <p:spPr>
          <a:xfrm>
            <a:off x="4848200" y="5327629"/>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4" name="Shape 114"/>
          <p:cNvSpPr/>
          <p:nvPr/>
        </p:nvSpPr>
        <p:spPr>
          <a:xfrm rot="3118366">
            <a:off x="5580021" y="5688810"/>
            <a:ext cx="990201" cy="149053"/>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5" name="Shape 115"/>
          <p:cNvSpPr/>
          <p:nvPr/>
        </p:nvSpPr>
        <p:spPr>
          <a:xfrm rot="-3983238">
            <a:off x="5879689" y="5424670"/>
            <a:ext cx="1417044" cy="148972"/>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6" name="Shape 116"/>
          <p:cNvSpPr/>
          <p:nvPr/>
        </p:nvSpPr>
        <p:spPr>
          <a:xfrm>
            <a:off x="6810017" y="4819355"/>
            <a:ext cx="981200" cy="150800"/>
          </a:xfrm>
          <a:prstGeom prst="flowChartAlternateProcess">
            <a:avLst/>
          </a:prstGeom>
          <a:solidFill>
            <a:srgbClr val="3C78D8"/>
          </a:solidFill>
          <a:ln w="19050" cap="flat" cmpd="sng">
            <a:solidFill>
              <a:srgbClr val="3C78D8"/>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7" name="Shape 117"/>
          <p:cNvSpPr/>
          <p:nvPr/>
        </p:nvSpPr>
        <p:spPr>
          <a:xfrm rot="-3957182">
            <a:off x="6354193" y="5943287"/>
            <a:ext cx="468237" cy="302476"/>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8" name="Shape 118"/>
          <p:cNvSpPr/>
          <p:nvPr/>
        </p:nvSpPr>
        <p:spPr>
          <a:xfrm rot="3032054">
            <a:off x="5858827" y="6007359"/>
            <a:ext cx="466319" cy="303100"/>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19" name="Shape 119"/>
          <p:cNvSpPr txBox="1"/>
          <p:nvPr/>
        </p:nvSpPr>
        <p:spPr>
          <a:xfrm>
            <a:off x="4955073" y="5134940"/>
            <a:ext cx="981200" cy="343600"/>
          </a:xfrm>
          <a:prstGeom prst="rect">
            <a:avLst/>
          </a:prstGeom>
          <a:noFill/>
          <a:ln>
            <a:noFill/>
          </a:ln>
        </p:spPr>
        <p:txBody>
          <a:bodyPr wrap="square" lIns="121897" tIns="121897" rIns="121897" bIns="121897" anchor="t" anchorCtr="0">
            <a:noAutofit/>
          </a:bodyPr>
          <a:lstStyle/>
          <a:p>
            <a:r>
              <a:rPr lang="en" dirty="0"/>
              <a:t>KNOW</a:t>
            </a:r>
          </a:p>
        </p:txBody>
      </p:sp>
      <p:sp>
        <p:nvSpPr>
          <p:cNvPr id="120" name="Shape 120"/>
          <p:cNvSpPr txBox="1"/>
          <p:nvPr/>
        </p:nvSpPr>
        <p:spPr>
          <a:xfrm>
            <a:off x="6056897" y="5817885"/>
            <a:ext cx="703600" cy="282400"/>
          </a:xfrm>
          <a:prstGeom prst="rect">
            <a:avLst/>
          </a:prstGeom>
          <a:noFill/>
          <a:ln>
            <a:noFill/>
          </a:ln>
        </p:spPr>
        <p:txBody>
          <a:bodyPr wrap="square" lIns="121897" tIns="121897" rIns="121897" bIns="121897" anchor="t" anchorCtr="0">
            <a:noAutofit/>
          </a:bodyPr>
          <a:lstStyle/>
          <a:p>
            <a:r>
              <a:rPr lang="en" dirty="0"/>
              <a:t>DO</a:t>
            </a:r>
          </a:p>
        </p:txBody>
      </p:sp>
      <p:sp>
        <p:nvSpPr>
          <p:cNvPr id="121" name="Shape 121"/>
          <p:cNvSpPr txBox="1"/>
          <p:nvPr/>
        </p:nvSpPr>
        <p:spPr>
          <a:xfrm>
            <a:off x="7249228" y="4661100"/>
            <a:ext cx="726400" cy="467200"/>
          </a:xfrm>
          <a:prstGeom prst="rect">
            <a:avLst/>
          </a:prstGeom>
          <a:noFill/>
          <a:ln>
            <a:noFill/>
          </a:ln>
        </p:spPr>
        <p:txBody>
          <a:bodyPr wrap="square" lIns="121897" tIns="121897" rIns="121897" bIns="121897" anchor="t" anchorCtr="0">
            <a:noAutofit/>
          </a:bodyPr>
          <a:lstStyle/>
          <a:p>
            <a:r>
              <a:rPr lang="en" dirty="0"/>
              <a:t>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1000"/>
                                        <p:tgtEl>
                                          <p:spTgt spid="92"/>
                                        </p:tgtEl>
                                      </p:cBhvr>
                                    </p:animEffect>
                                  </p:childTnLst>
                                </p:cTn>
                              </p:par>
                              <p:par>
                                <p:cTn id="19" presetID="10"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1000"/>
                                        <p:tgtEl>
                                          <p:spTgt spid="93"/>
                                        </p:tgtEl>
                                      </p:cBhvr>
                                    </p:animEffect>
                                  </p:childTnLst>
                                </p:cTn>
                              </p:par>
                              <p:par>
                                <p:cTn id="22" presetID="10" presetClass="entr" presetSubtype="0"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10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cstate="print">
            <a:alphaModFix/>
          </a:blip>
          <a:stretch>
            <a:fillRect/>
          </a:stretch>
        </p:blipFill>
        <p:spPr>
          <a:xfrm>
            <a:off x="3306829" y="1105663"/>
            <a:ext cx="820000" cy="882100"/>
          </a:xfrm>
          <a:prstGeom prst="rect">
            <a:avLst/>
          </a:prstGeom>
          <a:noFill/>
          <a:ln>
            <a:noFill/>
          </a:ln>
        </p:spPr>
      </p:pic>
      <p:pic>
        <p:nvPicPr>
          <p:cNvPr id="127" name="Shape 127"/>
          <p:cNvPicPr preferRelativeResize="0"/>
          <p:nvPr/>
        </p:nvPicPr>
        <p:blipFill>
          <a:blip r:embed="rId4" cstate="print">
            <a:alphaModFix/>
          </a:blip>
          <a:stretch>
            <a:fillRect/>
          </a:stretch>
        </p:blipFill>
        <p:spPr>
          <a:xfrm>
            <a:off x="3306833" y="1987767"/>
            <a:ext cx="820000" cy="862524"/>
          </a:xfrm>
          <a:prstGeom prst="rect">
            <a:avLst/>
          </a:prstGeom>
          <a:noFill/>
          <a:ln>
            <a:noFill/>
          </a:ln>
        </p:spPr>
      </p:pic>
      <p:pic>
        <p:nvPicPr>
          <p:cNvPr id="128" name="Shape 128"/>
          <p:cNvPicPr preferRelativeResize="0"/>
          <p:nvPr/>
        </p:nvPicPr>
        <p:blipFill>
          <a:blip r:embed="rId5" cstate="print">
            <a:alphaModFix/>
          </a:blip>
          <a:stretch>
            <a:fillRect/>
          </a:stretch>
        </p:blipFill>
        <p:spPr>
          <a:xfrm>
            <a:off x="3306833" y="2850300"/>
            <a:ext cx="820000" cy="837552"/>
          </a:xfrm>
          <a:prstGeom prst="rect">
            <a:avLst/>
          </a:prstGeom>
          <a:noFill/>
          <a:ln>
            <a:noFill/>
          </a:ln>
        </p:spPr>
      </p:pic>
      <p:pic>
        <p:nvPicPr>
          <p:cNvPr id="129" name="Shape 129"/>
          <p:cNvPicPr preferRelativeResize="0"/>
          <p:nvPr/>
        </p:nvPicPr>
        <p:blipFill>
          <a:blip r:embed="rId6" cstate="print">
            <a:alphaModFix/>
          </a:blip>
          <a:stretch>
            <a:fillRect/>
          </a:stretch>
        </p:blipFill>
        <p:spPr>
          <a:xfrm>
            <a:off x="3306837" y="3687871"/>
            <a:ext cx="820000" cy="831805"/>
          </a:xfrm>
          <a:prstGeom prst="rect">
            <a:avLst/>
          </a:prstGeom>
          <a:noFill/>
          <a:ln>
            <a:noFill/>
          </a:ln>
        </p:spPr>
      </p:pic>
      <p:pic>
        <p:nvPicPr>
          <p:cNvPr id="130" name="Shape 130"/>
          <p:cNvPicPr preferRelativeResize="0"/>
          <p:nvPr/>
        </p:nvPicPr>
        <p:blipFill>
          <a:blip r:embed="rId7" cstate="print">
            <a:alphaModFix/>
          </a:blip>
          <a:stretch>
            <a:fillRect/>
          </a:stretch>
        </p:blipFill>
        <p:spPr>
          <a:xfrm>
            <a:off x="3306833" y="4550400"/>
            <a:ext cx="820000" cy="825773"/>
          </a:xfrm>
          <a:prstGeom prst="rect">
            <a:avLst/>
          </a:prstGeom>
          <a:noFill/>
          <a:ln>
            <a:noFill/>
          </a:ln>
        </p:spPr>
      </p:pic>
      <p:sp>
        <p:nvSpPr>
          <p:cNvPr id="131" name="Shape 131"/>
          <p:cNvSpPr/>
          <p:nvPr/>
        </p:nvSpPr>
        <p:spPr>
          <a:xfrm rot="-3936646">
            <a:off x="9065849" y="5771749"/>
            <a:ext cx="970616" cy="633351"/>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endParaRPr dirty="0"/>
          </a:p>
        </p:txBody>
      </p:sp>
      <p:sp>
        <p:nvSpPr>
          <p:cNvPr id="132" name="Shape 132"/>
          <p:cNvSpPr/>
          <p:nvPr/>
        </p:nvSpPr>
        <p:spPr>
          <a:xfrm rot="3006950">
            <a:off x="8023197" y="5904602"/>
            <a:ext cx="970623" cy="633271"/>
          </a:xfrm>
          <a:prstGeom prst="rect">
            <a:avLst/>
          </a:prstGeom>
          <a:solidFill>
            <a:srgbClr val="FFFFFF"/>
          </a:solidFill>
          <a:ln w="19050" cap="flat" cmpd="sng">
            <a:solidFill>
              <a:srgbClr val="FFFFFF"/>
            </a:solidFill>
            <a:prstDash val="solid"/>
            <a:round/>
            <a:headEnd type="none" w="med" len="med"/>
            <a:tailEnd type="none" w="med" len="med"/>
          </a:ln>
        </p:spPr>
        <p:txBody>
          <a:bodyPr wrap="square" lIns="121897" tIns="121897" rIns="121897" bIns="121897" anchor="ctr" anchorCtr="0">
            <a:noAutofit/>
          </a:bodyPr>
          <a:lstStyle/>
          <a:p>
            <a:pPr>
              <a:buClr>
                <a:srgbClr val="000000"/>
              </a:buClr>
            </a:pPr>
            <a:endParaRPr dirty="0"/>
          </a:p>
        </p:txBody>
      </p:sp>
      <p:sp>
        <p:nvSpPr>
          <p:cNvPr id="133" name="Shape 133"/>
          <p:cNvSpPr txBox="1"/>
          <p:nvPr/>
        </p:nvSpPr>
        <p:spPr>
          <a:xfrm>
            <a:off x="4053533" y="988633"/>
            <a:ext cx="4318400" cy="4657200"/>
          </a:xfrm>
          <a:prstGeom prst="rect">
            <a:avLst/>
          </a:prstGeom>
          <a:noFill/>
          <a:ln>
            <a:noFill/>
          </a:ln>
        </p:spPr>
        <p:txBody>
          <a:bodyPr wrap="square" lIns="121897" tIns="121897" rIns="121897" bIns="121897" anchor="ctr" anchorCtr="0">
            <a:noAutofit/>
          </a:bodyPr>
          <a:lstStyle/>
          <a:p>
            <a:pPr>
              <a:lnSpc>
                <a:spcPct val="115000"/>
              </a:lnSpc>
            </a:pPr>
            <a:r>
              <a:rPr lang="en" sz="4700" b="1" dirty="0">
                <a:solidFill>
                  <a:srgbClr val="70AD47"/>
                </a:solidFill>
              </a:rPr>
              <a:t>G</a:t>
            </a:r>
            <a:r>
              <a:rPr lang="en" sz="4700" dirty="0">
                <a:solidFill>
                  <a:srgbClr val="70AD47"/>
                </a:solidFill>
              </a:rPr>
              <a:t>ROWTH</a:t>
            </a:r>
          </a:p>
          <a:p>
            <a:pPr>
              <a:lnSpc>
                <a:spcPct val="115000"/>
              </a:lnSpc>
            </a:pPr>
            <a:r>
              <a:rPr lang="en" sz="4700" b="1" dirty="0">
                <a:solidFill>
                  <a:srgbClr val="0070C0"/>
                </a:solidFill>
              </a:rPr>
              <a:t>R</a:t>
            </a:r>
            <a:r>
              <a:rPr lang="en" sz="4700" dirty="0">
                <a:solidFill>
                  <a:srgbClr val="0070C0"/>
                </a:solidFill>
              </a:rPr>
              <a:t>ESILIENCE</a:t>
            </a:r>
          </a:p>
          <a:p>
            <a:pPr>
              <a:lnSpc>
                <a:spcPct val="115000"/>
              </a:lnSpc>
            </a:pPr>
            <a:r>
              <a:rPr lang="en" sz="4700" b="1" dirty="0">
                <a:solidFill>
                  <a:srgbClr val="FFC000"/>
                </a:solidFill>
              </a:rPr>
              <a:t>E</a:t>
            </a:r>
            <a:r>
              <a:rPr lang="en" sz="4700" dirty="0">
                <a:solidFill>
                  <a:srgbClr val="FFC000"/>
                </a:solidFill>
              </a:rPr>
              <a:t>NERGY</a:t>
            </a:r>
          </a:p>
          <a:p>
            <a:pPr>
              <a:lnSpc>
                <a:spcPct val="115000"/>
              </a:lnSpc>
            </a:pPr>
            <a:r>
              <a:rPr lang="en" sz="4700" b="1" dirty="0">
                <a:solidFill>
                  <a:srgbClr val="7030A0"/>
                </a:solidFill>
              </a:rPr>
              <a:t>E</a:t>
            </a:r>
            <a:r>
              <a:rPr lang="en" sz="4700" dirty="0">
                <a:solidFill>
                  <a:srgbClr val="7030A0"/>
                </a:solidFill>
              </a:rPr>
              <a:t>MPATHY</a:t>
            </a:r>
          </a:p>
          <a:p>
            <a:pPr indent="-93131">
              <a:lnSpc>
                <a:spcPct val="115000"/>
              </a:lnSpc>
              <a:buClr>
                <a:srgbClr val="000000"/>
              </a:buClr>
              <a:buSzPct val="31428"/>
            </a:pPr>
            <a:r>
              <a:rPr lang="en" sz="4700" b="1" dirty="0">
                <a:solidFill>
                  <a:srgbClr val="ED7D31"/>
                </a:solidFill>
              </a:rPr>
              <a:t>N</a:t>
            </a:r>
            <a:r>
              <a:rPr lang="en" sz="4700" dirty="0">
                <a:solidFill>
                  <a:srgbClr val="ED7D31"/>
                </a:solidFill>
              </a:rPr>
              <a:t>EWNESS</a:t>
            </a:r>
          </a:p>
        </p:txBody>
      </p:sp>
      <p:sp>
        <p:nvSpPr>
          <p:cNvPr id="134" name="Shape 134"/>
          <p:cNvSpPr txBox="1"/>
          <p:nvPr/>
        </p:nvSpPr>
        <p:spPr>
          <a:xfrm>
            <a:off x="99100" y="359167"/>
            <a:ext cx="1922000" cy="882000"/>
          </a:xfrm>
          <a:prstGeom prst="rect">
            <a:avLst/>
          </a:prstGeom>
          <a:noFill/>
          <a:ln>
            <a:noFill/>
          </a:ln>
        </p:spPr>
        <p:txBody>
          <a:bodyPr wrap="square" lIns="121897" tIns="121897" rIns="121897" bIns="121897" anchor="ctr" anchorCtr="0">
            <a:noAutofit/>
          </a:bodyPr>
          <a:lstStyle/>
          <a:p>
            <a:r>
              <a:rPr lang="en" sz="3200" b="1" dirty="0">
                <a:solidFill>
                  <a:srgbClr val="1C4587"/>
                </a:solidFill>
              </a:rPr>
              <a:t>Focused</a:t>
            </a:r>
          </a:p>
        </p:txBody>
      </p:sp>
      <p:sp>
        <p:nvSpPr>
          <p:cNvPr id="135" name="Shape 135"/>
          <p:cNvSpPr txBox="1"/>
          <p:nvPr/>
        </p:nvSpPr>
        <p:spPr>
          <a:xfrm>
            <a:off x="1021967" y="1184751"/>
            <a:ext cx="2124000" cy="882000"/>
          </a:xfrm>
          <a:prstGeom prst="rect">
            <a:avLst/>
          </a:prstGeom>
          <a:noFill/>
          <a:ln>
            <a:noFill/>
          </a:ln>
        </p:spPr>
        <p:txBody>
          <a:bodyPr wrap="square" lIns="121897" tIns="121897" rIns="121897" bIns="121897" anchor="ctr" anchorCtr="0">
            <a:noAutofit/>
          </a:bodyPr>
          <a:lstStyle/>
          <a:p>
            <a:r>
              <a:rPr lang="en" sz="2900" b="1" dirty="0">
                <a:solidFill>
                  <a:srgbClr val="1C4587"/>
                </a:solidFill>
              </a:rPr>
              <a:t>Attentive</a:t>
            </a:r>
          </a:p>
        </p:txBody>
      </p:sp>
      <p:sp>
        <p:nvSpPr>
          <p:cNvPr id="136" name="Shape 136"/>
          <p:cNvSpPr txBox="1"/>
          <p:nvPr/>
        </p:nvSpPr>
        <p:spPr>
          <a:xfrm>
            <a:off x="368567" y="3711184"/>
            <a:ext cx="2679600" cy="994800"/>
          </a:xfrm>
          <a:prstGeom prst="rect">
            <a:avLst/>
          </a:prstGeom>
          <a:noFill/>
          <a:ln>
            <a:noFill/>
          </a:ln>
        </p:spPr>
        <p:txBody>
          <a:bodyPr wrap="square" lIns="121897" tIns="121897" rIns="121897" bIns="121897" anchor="ctr" anchorCtr="0">
            <a:noAutofit/>
          </a:bodyPr>
          <a:lstStyle/>
          <a:p>
            <a:r>
              <a:rPr lang="en" sz="2900" b="1" dirty="0">
                <a:solidFill>
                  <a:srgbClr val="1C4587"/>
                </a:solidFill>
              </a:rPr>
              <a:t>Collaborative</a:t>
            </a:r>
          </a:p>
        </p:txBody>
      </p:sp>
      <p:sp>
        <p:nvSpPr>
          <p:cNvPr id="137" name="Shape 137"/>
          <p:cNvSpPr txBox="1"/>
          <p:nvPr/>
        </p:nvSpPr>
        <p:spPr>
          <a:xfrm>
            <a:off x="105367" y="4954917"/>
            <a:ext cx="28640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Enthusiastic</a:t>
            </a:r>
          </a:p>
        </p:txBody>
      </p:sp>
      <p:sp>
        <p:nvSpPr>
          <p:cNvPr id="138" name="Shape 138"/>
          <p:cNvSpPr txBox="1"/>
          <p:nvPr/>
        </p:nvSpPr>
        <p:spPr>
          <a:xfrm>
            <a:off x="105367" y="1913284"/>
            <a:ext cx="28640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Inquisitive</a:t>
            </a:r>
          </a:p>
        </p:txBody>
      </p:sp>
      <p:sp>
        <p:nvSpPr>
          <p:cNvPr id="139" name="Shape 139"/>
          <p:cNvSpPr txBox="1"/>
          <p:nvPr/>
        </p:nvSpPr>
        <p:spPr>
          <a:xfrm>
            <a:off x="600167" y="2828084"/>
            <a:ext cx="2369200" cy="882000"/>
          </a:xfrm>
          <a:prstGeom prst="rect">
            <a:avLst/>
          </a:prstGeom>
          <a:noFill/>
          <a:ln>
            <a:noFill/>
          </a:ln>
        </p:spPr>
        <p:txBody>
          <a:bodyPr wrap="square" lIns="121897" tIns="121897" rIns="121897" bIns="121897" anchor="ctr" anchorCtr="0">
            <a:noAutofit/>
          </a:bodyPr>
          <a:lstStyle/>
          <a:p>
            <a:r>
              <a:rPr lang="en" sz="2900" b="1" dirty="0">
                <a:solidFill>
                  <a:srgbClr val="1C4587"/>
                </a:solidFill>
              </a:rPr>
              <a:t>Empathetic</a:t>
            </a:r>
          </a:p>
        </p:txBody>
      </p:sp>
      <p:sp>
        <p:nvSpPr>
          <p:cNvPr id="140" name="Shape 140"/>
          <p:cNvSpPr txBox="1"/>
          <p:nvPr/>
        </p:nvSpPr>
        <p:spPr>
          <a:xfrm>
            <a:off x="2514233" y="5791433"/>
            <a:ext cx="25480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Methodical</a:t>
            </a:r>
          </a:p>
        </p:txBody>
      </p:sp>
      <p:sp>
        <p:nvSpPr>
          <p:cNvPr id="141" name="Shape 141"/>
          <p:cNvSpPr txBox="1"/>
          <p:nvPr/>
        </p:nvSpPr>
        <p:spPr>
          <a:xfrm>
            <a:off x="5733633" y="5515633"/>
            <a:ext cx="2452400" cy="825600"/>
          </a:xfrm>
          <a:prstGeom prst="rect">
            <a:avLst/>
          </a:prstGeom>
          <a:noFill/>
          <a:ln>
            <a:noFill/>
          </a:ln>
        </p:spPr>
        <p:txBody>
          <a:bodyPr wrap="square" lIns="121897" tIns="121897" rIns="121897" bIns="121897" anchor="ctr" anchorCtr="0">
            <a:noAutofit/>
          </a:bodyPr>
          <a:lstStyle/>
          <a:p>
            <a:r>
              <a:rPr lang="en" sz="2900" b="1" dirty="0">
                <a:solidFill>
                  <a:srgbClr val="1C4587"/>
                </a:solidFill>
              </a:rPr>
              <a:t>Observant</a:t>
            </a:r>
          </a:p>
        </p:txBody>
      </p:sp>
      <p:sp>
        <p:nvSpPr>
          <p:cNvPr id="142" name="Shape 142"/>
          <p:cNvSpPr txBox="1"/>
          <p:nvPr/>
        </p:nvSpPr>
        <p:spPr>
          <a:xfrm>
            <a:off x="2514233" y="0"/>
            <a:ext cx="2176800" cy="831600"/>
          </a:xfrm>
          <a:prstGeom prst="rect">
            <a:avLst/>
          </a:prstGeom>
          <a:noFill/>
          <a:ln>
            <a:noFill/>
          </a:ln>
        </p:spPr>
        <p:txBody>
          <a:bodyPr wrap="square" lIns="121897" tIns="121897" rIns="121897" bIns="121897" anchor="ctr" anchorCtr="0">
            <a:noAutofit/>
          </a:bodyPr>
          <a:lstStyle/>
          <a:p>
            <a:r>
              <a:rPr lang="en" sz="2900" b="1" dirty="0">
                <a:solidFill>
                  <a:srgbClr val="1C4587"/>
                </a:solidFill>
              </a:rPr>
              <a:t>Analytical</a:t>
            </a:r>
          </a:p>
        </p:txBody>
      </p:sp>
      <p:sp>
        <p:nvSpPr>
          <p:cNvPr id="143" name="Shape 143"/>
          <p:cNvSpPr txBox="1"/>
          <p:nvPr/>
        </p:nvSpPr>
        <p:spPr>
          <a:xfrm>
            <a:off x="9501900" y="288500"/>
            <a:ext cx="2452400" cy="527600"/>
          </a:xfrm>
          <a:prstGeom prst="rect">
            <a:avLst/>
          </a:prstGeom>
          <a:noFill/>
          <a:ln>
            <a:noFill/>
          </a:ln>
        </p:spPr>
        <p:txBody>
          <a:bodyPr wrap="square" lIns="121897" tIns="121897" rIns="121897" bIns="121897" anchor="ctr" anchorCtr="0">
            <a:noAutofit/>
          </a:bodyPr>
          <a:lstStyle/>
          <a:p>
            <a:r>
              <a:rPr lang="en" sz="2900" b="1" dirty="0">
                <a:solidFill>
                  <a:srgbClr val="1C4587"/>
                </a:solidFill>
              </a:rPr>
              <a:t>Creative</a:t>
            </a:r>
          </a:p>
        </p:txBody>
      </p:sp>
      <p:sp>
        <p:nvSpPr>
          <p:cNvPr id="144" name="Shape 144"/>
          <p:cNvSpPr txBox="1"/>
          <p:nvPr/>
        </p:nvSpPr>
        <p:spPr>
          <a:xfrm>
            <a:off x="8587167" y="918500"/>
            <a:ext cx="25480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Adventurous</a:t>
            </a:r>
          </a:p>
        </p:txBody>
      </p:sp>
      <p:sp>
        <p:nvSpPr>
          <p:cNvPr id="145" name="Shape 145"/>
          <p:cNvSpPr txBox="1"/>
          <p:nvPr/>
        </p:nvSpPr>
        <p:spPr>
          <a:xfrm>
            <a:off x="9406300" y="1829833"/>
            <a:ext cx="2548000" cy="611200"/>
          </a:xfrm>
          <a:prstGeom prst="rect">
            <a:avLst/>
          </a:prstGeom>
          <a:noFill/>
          <a:ln>
            <a:noFill/>
          </a:ln>
        </p:spPr>
        <p:txBody>
          <a:bodyPr wrap="square" lIns="121897" tIns="121897" rIns="121897" bIns="121897" anchor="ctr" anchorCtr="0">
            <a:noAutofit/>
          </a:bodyPr>
          <a:lstStyle/>
          <a:p>
            <a:r>
              <a:rPr lang="en" sz="2900" b="1" dirty="0">
                <a:solidFill>
                  <a:srgbClr val="1C4587"/>
                </a:solidFill>
              </a:rPr>
              <a:t>Reflective</a:t>
            </a:r>
          </a:p>
        </p:txBody>
      </p:sp>
      <p:sp>
        <p:nvSpPr>
          <p:cNvPr id="146" name="Shape 146"/>
          <p:cNvSpPr txBox="1"/>
          <p:nvPr/>
        </p:nvSpPr>
        <p:spPr>
          <a:xfrm>
            <a:off x="8271167" y="2601967"/>
            <a:ext cx="2864000" cy="825600"/>
          </a:xfrm>
          <a:prstGeom prst="rect">
            <a:avLst/>
          </a:prstGeom>
          <a:noFill/>
          <a:ln>
            <a:noFill/>
          </a:ln>
        </p:spPr>
        <p:txBody>
          <a:bodyPr wrap="square" lIns="121897" tIns="121897" rIns="121897" bIns="121897" anchor="ctr" anchorCtr="0">
            <a:noAutofit/>
          </a:bodyPr>
          <a:lstStyle/>
          <a:p>
            <a:r>
              <a:rPr lang="en" sz="2900" b="1" dirty="0">
                <a:solidFill>
                  <a:srgbClr val="1C4587"/>
                </a:solidFill>
              </a:rPr>
              <a:t>Independent</a:t>
            </a:r>
          </a:p>
        </p:txBody>
      </p:sp>
      <p:sp>
        <p:nvSpPr>
          <p:cNvPr id="147" name="Shape 147"/>
          <p:cNvSpPr txBox="1"/>
          <p:nvPr/>
        </p:nvSpPr>
        <p:spPr>
          <a:xfrm>
            <a:off x="9319033" y="3283367"/>
            <a:ext cx="2278400" cy="882000"/>
          </a:xfrm>
          <a:prstGeom prst="rect">
            <a:avLst/>
          </a:prstGeom>
          <a:noFill/>
          <a:ln>
            <a:noFill/>
          </a:ln>
        </p:spPr>
        <p:txBody>
          <a:bodyPr wrap="square" lIns="121897" tIns="121897" rIns="121897" bIns="121897" anchor="ctr" anchorCtr="0">
            <a:noAutofit/>
          </a:bodyPr>
          <a:lstStyle/>
          <a:p>
            <a:r>
              <a:rPr lang="en" sz="2900" b="1" dirty="0">
                <a:solidFill>
                  <a:srgbClr val="1C4587"/>
                </a:solidFill>
              </a:rPr>
              <a:t>Resilient</a:t>
            </a:r>
          </a:p>
        </p:txBody>
      </p:sp>
      <p:sp>
        <p:nvSpPr>
          <p:cNvPr id="148" name="Shape 148"/>
          <p:cNvSpPr txBox="1"/>
          <p:nvPr/>
        </p:nvSpPr>
        <p:spPr>
          <a:xfrm>
            <a:off x="7862133" y="4096400"/>
            <a:ext cx="29224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Open-minded</a:t>
            </a:r>
          </a:p>
        </p:txBody>
      </p:sp>
      <p:sp>
        <p:nvSpPr>
          <p:cNvPr id="149" name="Shape 149"/>
          <p:cNvSpPr txBox="1"/>
          <p:nvPr/>
        </p:nvSpPr>
        <p:spPr>
          <a:xfrm>
            <a:off x="5788100" y="246367"/>
            <a:ext cx="3453600" cy="994800"/>
          </a:xfrm>
          <a:prstGeom prst="rect">
            <a:avLst/>
          </a:prstGeom>
          <a:noFill/>
          <a:ln>
            <a:noFill/>
          </a:ln>
        </p:spPr>
        <p:txBody>
          <a:bodyPr wrap="square" lIns="121897" tIns="121897" rIns="121897" bIns="121897" anchor="ctr" anchorCtr="0">
            <a:noAutofit/>
          </a:bodyPr>
          <a:lstStyle/>
          <a:p>
            <a:r>
              <a:rPr lang="en" sz="2900" b="1" dirty="0">
                <a:solidFill>
                  <a:srgbClr val="1C4587"/>
                </a:solidFill>
              </a:rPr>
              <a:t>Forward thinking</a:t>
            </a:r>
          </a:p>
        </p:txBody>
      </p:sp>
      <p:sp>
        <p:nvSpPr>
          <p:cNvPr id="150" name="Shape 150"/>
          <p:cNvSpPr txBox="1"/>
          <p:nvPr/>
        </p:nvSpPr>
        <p:spPr>
          <a:xfrm>
            <a:off x="8857433" y="5099733"/>
            <a:ext cx="2755200" cy="750400"/>
          </a:xfrm>
          <a:prstGeom prst="rect">
            <a:avLst/>
          </a:prstGeom>
          <a:noFill/>
          <a:ln>
            <a:noFill/>
          </a:ln>
        </p:spPr>
        <p:txBody>
          <a:bodyPr wrap="square" lIns="121897" tIns="121897" rIns="121897" bIns="121897" anchor="ctr" anchorCtr="0">
            <a:noAutofit/>
          </a:bodyPr>
          <a:lstStyle/>
          <a:p>
            <a:r>
              <a:rPr lang="en" sz="2900" b="1" dirty="0">
                <a:solidFill>
                  <a:srgbClr val="1C4587"/>
                </a:solidFill>
              </a:rPr>
              <a:t>Adaptable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10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fade">
                                      <p:cBhvr>
                                        <p:cTn id="13" dur="1000"/>
                                        <p:tgtEl>
                                          <p:spTgt spid="136"/>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000"/>
                                        <p:tgtEl>
                                          <p:spTgt spid="137"/>
                                        </p:tgtEl>
                                      </p:cBhvr>
                                    </p:animEffect>
                                  </p:childTnLst>
                                </p:cTn>
                              </p:par>
                              <p:par>
                                <p:cTn id="17" presetID="10"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1000"/>
                                        <p:tgtEl>
                                          <p:spTgt spid="138"/>
                                        </p:tgtEl>
                                      </p:cBhvr>
                                    </p:animEffect>
                                  </p:childTnLst>
                                </p:cTn>
                              </p:par>
                              <p:par>
                                <p:cTn id="20" presetID="10" presetClass="entr" presetSubtype="0" fill="hold"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fade">
                                      <p:cBhvr>
                                        <p:cTn id="22" dur="1000"/>
                                        <p:tgtEl>
                                          <p:spTgt spid="139"/>
                                        </p:tgtEl>
                                      </p:cBhvr>
                                    </p:animEffect>
                                  </p:childTnLst>
                                </p:cTn>
                              </p:par>
                              <p:par>
                                <p:cTn id="23" presetID="10"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1000"/>
                                        <p:tgtEl>
                                          <p:spTgt spid="140"/>
                                        </p:tgtEl>
                                      </p:cBhvr>
                                    </p:animEffect>
                                  </p:childTnLst>
                                </p:cTn>
                              </p:par>
                              <p:par>
                                <p:cTn id="26" presetID="10" presetClass="entr" presetSubtype="0" fill="hold"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1000"/>
                                        <p:tgtEl>
                                          <p:spTgt spid="141"/>
                                        </p:tgtEl>
                                      </p:cBhvr>
                                    </p:animEffect>
                                  </p:childTnLst>
                                </p:cTn>
                              </p:par>
                              <p:par>
                                <p:cTn id="29" presetID="10" presetClass="entr" presetSubtype="0"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childTnLst>
                                </p:cTn>
                              </p:par>
                              <p:par>
                                <p:cTn id="32" presetID="10" presetClass="entr" presetSubtype="0" fill="hold" nodeType="withEffect">
                                  <p:stCondLst>
                                    <p:cond delay="0"/>
                                  </p:stCondLst>
                                  <p:childTnLst>
                                    <p:set>
                                      <p:cBhvr>
                                        <p:cTn id="33" dur="1" fill="hold">
                                          <p:stCondLst>
                                            <p:cond delay="0"/>
                                          </p:stCondLst>
                                        </p:cTn>
                                        <p:tgtEl>
                                          <p:spTgt spid="144"/>
                                        </p:tgtEl>
                                        <p:attrNameLst>
                                          <p:attrName>style.visibility</p:attrName>
                                        </p:attrNameLst>
                                      </p:cBhvr>
                                      <p:to>
                                        <p:strVal val="visible"/>
                                      </p:to>
                                    </p:set>
                                    <p:animEffect transition="in" filter="fade">
                                      <p:cBhvr>
                                        <p:cTn id="34" dur="1000"/>
                                        <p:tgtEl>
                                          <p:spTgt spid="144"/>
                                        </p:tgtEl>
                                      </p:cBhvr>
                                    </p:animEffect>
                                  </p:childTnLst>
                                </p:cTn>
                              </p:par>
                              <p:par>
                                <p:cTn id="35" presetID="10"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1000"/>
                                        <p:tgtEl>
                                          <p:spTgt spid="145"/>
                                        </p:tgtEl>
                                      </p:cBhvr>
                                    </p:animEffect>
                                  </p:childTnLst>
                                </p:cTn>
                              </p:par>
                              <p:par>
                                <p:cTn id="38" presetID="10" presetClass="entr" presetSubtype="0" fill="hold"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fade">
                                      <p:cBhvr>
                                        <p:cTn id="40" dur="1000"/>
                                        <p:tgtEl>
                                          <p:spTgt spid="146"/>
                                        </p:tgtEl>
                                      </p:cBhvr>
                                    </p:animEffect>
                                  </p:childTnLst>
                                </p:cTn>
                              </p:par>
                              <p:par>
                                <p:cTn id="41" presetID="10" presetClass="entr" presetSubtype="0"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animEffect transition="in" filter="fade">
                                      <p:cBhvr>
                                        <p:cTn id="43" dur="1000"/>
                                        <p:tgtEl>
                                          <p:spTgt spid="147"/>
                                        </p:tgtEl>
                                      </p:cBhvr>
                                    </p:animEffect>
                                  </p:childTnLst>
                                </p:cTn>
                              </p:par>
                              <p:par>
                                <p:cTn id="44" presetID="10" presetClass="entr" presetSubtype="0" fill="hold" nodeType="with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fade">
                                      <p:cBhvr>
                                        <p:cTn id="46" dur="1000"/>
                                        <p:tgtEl>
                                          <p:spTgt spid="148"/>
                                        </p:tgtEl>
                                      </p:cBhvr>
                                    </p:animEffect>
                                  </p:childTnLst>
                                </p:cTn>
                              </p:par>
                              <p:par>
                                <p:cTn id="47" presetID="10" presetClass="entr" presetSubtype="0" fill="hold"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par>
                                <p:cTn id="50" presetID="10" presetClass="entr" presetSubtype="0" fill="hold" nodeType="with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fade">
                                      <p:cBhvr>
                                        <p:cTn id="52" dur="1000"/>
                                        <p:tgtEl>
                                          <p:spTgt spid="150"/>
                                        </p:tgtEl>
                                      </p:cBhvr>
                                    </p:animEffect>
                                  </p:childTnLst>
                                </p:cTn>
                              </p:par>
                              <p:par>
                                <p:cTn id="53" presetID="10"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a:hlinkClick r:id="rId3"/>
          </p:cNvPr>
          <p:cNvSpPr txBox="1"/>
          <p:nvPr/>
        </p:nvSpPr>
        <p:spPr>
          <a:xfrm>
            <a:off x="0" y="3792000"/>
            <a:ext cx="12192000" cy="3066000"/>
          </a:xfrm>
          <a:prstGeom prst="rect">
            <a:avLst/>
          </a:prstGeom>
          <a:noFill/>
          <a:ln>
            <a:noFill/>
          </a:ln>
        </p:spPr>
        <p:txBody>
          <a:bodyPr wrap="square" lIns="121897" tIns="121897" rIns="121897" bIns="121897" anchor="ctr" anchorCtr="0">
            <a:noAutofit/>
          </a:bodyPr>
          <a:lstStyle/>
          <a:p>
            <a:pPr algn="ctr">
              <a:lnSpc>
                <a:spcPct val="115000"/>
              </a:lnSpc>
            </a:pPr>
            <a:r>
              <a:rPr lang="en" sz="3200" dirty="0">
                <a:solidFill>
                  <a:srgbClr val="9900FF"/>
                </a:solidFill>
              </a:rPr>
              <a:t>When we tackle obstacles, we find hidden reserves of courage and resilience we did not know we had. And it is only when we are faced with failure do we realise that these resources were always there within us. We only need to find them and move on with our lives. </a:t>
            </a:r>
            <a:r>
              <a:rPr lang="en" sz="3200" b="1" u="sng" dirty="0">
                <a:solidFill>
                  <a:srgbClr val="9900FF"/>
                </a:solidFill>
                <a:hlinkClick r:id="rId4"/>
              </a:rPr>
              <a:t>A. P. J. Abdul Kalam</a:t>
            </a:r>
          </a:p>
        </p:txBody>
      </p:sp>
      <p:sp>
        <p:nvSpPr>
          <p:cNvPr id="156" name="Shape 156"/>
          <p:cNvSpPr txBox="1"/>
          <p:nvPr/>
        </p:nvSpPr>
        <p:spPr>
          <a:xfrm>
            <a:off x="7093600" y="1955800"/>
            <a:ext cx="5098400" cy="2164800"/>
          </a:xfrm>
          <a:prstGeom prst="rect">
            <a:avLst/>
          </a:prstGeom>
          <a:noFill/>
          <a:ln>
            <a:noFill/>
          </a:ln>
        </p:spPr>
        <p:txBody>
          <a:bodyPr wrap="square" lIns="121897" tIns="121897" rIns="121897" bIns="121897" anchor="t" anchorCtr="0">
            <a:noAutofit/>
          </a:bodyPr>
          <a:lstStyle/>
          <a:p>
            <a:pPr algn="ctr"/>
            <a:r>
              <a:rPr lang="en" sz="3200" i="1" dirty="0">
                <a:solidFill>
                  <a:schemeClr val="dk1"/>
                </a:solidFill>
                <a:highlight>
                  <a:srgbClr val="FFFFFF"/>
                </a:highlight>
              </a:rPr>
              <a:t>The greatest glory in living lies not in never falling, but in rising every time we fall.” ― Nelson Mandela</a:t>
            </a:r>
          </a:p>
        </p:txBody>
      </p:sp>
      <p:sp>
        <p:nvSpPr>
          <p:cNvPr id="157" name="Shape 157"/>
          <p:cNvSpPr txBox="1"/>
          <p:nvPr/>
        </p:nvSpPr>
        <p:spPr>
          <a:xfrm>
            <a:off x="4159667" y="0"/>
            <a:ext cx="5020000" cy="2674400"/>
          </a:xfrm>
          <a:prstGeom prst="rect">
            <a:avLst/>
          </a:prstGeom>
          <a:noFill/>
          <a:ln>
            <a:noFill/>
          </a:ln>
        </p:spPr>
        <p:txBody>
          <a:bodyPr wrap="square" lIns="121897" tIns="121897" rIns="121897" bIns="121897" anchor="t" anchorCtr="0">
            <a:noAutofit/>
          </a:bodyPr>
          <a:lstStyle/>
          <a:p>
            <a:pPr algn="ctr"/>
            <a:r>
              <a:rPr lang="en" sz="3200" dirty="0">
                <a:solidFill>
                  <a:srgbClr val="741B47"/>
                </a:solidFill>
                <a:highlight>
                  <a:srgbClr val="FFFFFF"/>
                </a:highlight>
              </a:rPr>
              <a:t>A person who never made a mistake never tried anything new. –</a:t>
            </a:r>
            <a:r>
              <a:rPr lang="en" sz="3200" i="1" dirty="0">
                <a:solidFill>
                  <a:srgbClr val="741B47"/>
                </a:solidFill>
                <a:highlight>
                  <a:srgbClr val="FFFFFF"/>
                </a:highlight>
              </a:rPr>
              <a:t>Albert Einstein</a:t>
            </a:r>
          </a:p>
        </p:txBody>
      </p:sp>
      <p:sp>
        <p:nvSpPr>
          <p:cNvPr id="158" name="Shape 158"/>
          <p:cNvSpPr txBox="1"/>
          <p:nvPr/>
        </p:nvSpPr>
        <p:spPr>
          <a:xfrm>
            <a:off x="-52167" y="726000"/>
            <a:ext cx="4798400" cy="3066000"/>
          </a:xfrm>
          <a:prstGeom prst="rect">
            <a:avLst/>
          </a:prstGeom>
          <a:noFill/>
          <a:ln>
            <a:noFill/>
          </a:ln>
        </p:spPr>
        <p:txBody>
          <a:bodyPr wrap="square" lIns="121897" tIns="121897" rIns="121897" bIns="121897" anchor="t" anchorCtr="0">
            <a:noAutofit/>
          </a:bodyPr>
          <a:lstStyle/>
          <a:p>
            <a:pPr algn="ctr"/>
            <a:r>
              <a:rPr lang="en" sz="3200" dirty="0">
                <a:solidFill>
                  <a:srgbClr val="1155CC"/>
                </a:solidFill>
                <a:highlight>
                  <a:srgbClr val="FFFFFF"/>
                </a:highlight>
              </a:rPr>
              <a:t>When everything seems to be going against you, remember that the airplane takes off against the wind, not with it. </a:t>
            </a:r>
            <a:r>
              <a:rPr lang="en" sz="3200" i="1" dirty="0">
                <a:solidFill>
                  <a:srgbClr val="1155CC"/>
                </a:solidFill>
                <a:highlight>
                  <a:srgbClr val="FFFFFF"/>
                </a:highlight>
              </a:rPr>
              <a:t>–Henry Ford</a:t>
            </a:r>
          </a:p>
        </p:txBody>
      </p:sp>
      <p:sp>
        <p:nvSpPr>
          <p:cNvPr id="159" name="Shape 159"/>
          <p:cNvSpPr txBox="1"/>
          <p:nvPr/>
        </p:nvSpPr>
        <p:spPr>
          <a:xfrm>
            <a:off x="0" y="0"/>
            <a:ext cx="3732000" cy="726000"/>
          </a:xfrm>
          <a:prstGeom prst="rect">
            <a:avLst/>
          </a:prstGeom>
          <a:noFill/>
          <a:ln>
            <a:noFill/>
          </a:ln>
        </p:spPr>
        <p:txBody>
          <a:bodyPr wrap="square" lIns="121897" tIns="121897" rIns="121897" bIns="121897" anchor="ctr" anchorCtr="0">
            <a:noAutofit/>
          </a:bodyPr>
          <a:lstStyle/>
          <a:p>
            <a:r>
              <a:rPr lang="en" u="sng" dirty="0">
                <a:solidFill>
                  <a:schemeClr val="hlink"/>
                </a:solidFill>
                <a:hlinkClick r:id="rId5"/>
              </a:rPr>
              <a:t>https://www.youtube.com/watch?v=M4byjLIeS5Y</a:t>
            </a:r>
            <a:r>
              <a:rPr lang="en"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7200" b="1" dirty="0" smtClean="0"/>
              <a:t>Internet Safety </a:t>
            </a:r>
            <a:endParaRPr lang="en-GB" sz="7200" b="1" dirty="0"/>
          </a:p>
        </p:txBody>
      </p:sp>
      <p:sp>
        <p:nvSpPr>
          <p:cNvPr id="5" name="Subtitle 4"/>
          <p:cNvSpPr>
            <a:spLocks noGrp="1"/>
          </p:cNvSpPr>
          <p:nvPr>
            <p:ph type="subTitle" idx="1"/>
          </p:nvPr>
        </p:nvSpPr>
        <p:spPr>
          <a:xfrm>
            <a:off x="173421" y="4050833"/>
            <a:ext cx="9100582" cy="1096899"/>
          </a:xfrm>
        </p:spPr>
        <p:txBody>
          <a:bodyPr>
            <a:noAutofit/>
          </a:bodyPr>
          <a:lstStyle/>
          <a:p>
            <a:r>
              <a:rPr lang="en-GB" sz="4400" dirty="0" smtClean="0">
                <a:solidFill>
                  <a:schemeClr val="accent1"/>
                </a:solidFill>
              </a:rPr>
              <a:t>Mr Gunzi, Deputy </a:t>
            </a:r>
            <a:r>
              <a:rPr lang="en-GB" sz="4400" dirty="0" err="1" smtClean="0">
                <a:solidFill>
                  <a:schemeClr val="accent1"/>
                </a:solidFill>
              </a:rPr>
              <a:t>Headteacher</a:t>
            </a:r>
            <a:r>
              <a:rPr lang="en-GB" sz="4400" dirty="0" smtClean="0">
                <a:solidFill>
                  <a:schemeClr val="accent1"/>
                </a:solidFill>
              </a:rPr>
              <a:t> KS3</a:t>
            </a:r>
            <a:endParaRPr lang="en-GB" sz="4400" dirty="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saf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8" y="1863989"/>
            <a:ext cx="12180512" cy="4994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65177" y="290456"/>
            <a:ext cx="4373313" cy="1446550"/>
          </a:xfrm>
          <a:prstGeom prst="rect">
            <a:avLst/>
          </a:prstGeom>
          <a:noFill/>
        </p:spPr>
        <p:txBody>
          <a:bodyPr wrap="none" rtlCol="0">
            <a:spAutoFit/>
          </a:bodyPr>
          <a:lstStyle/>
          <a:p>
            <a:r>
              <a:rPr lang="en-GB" sz="8800" b="1" dirty="0" smtClean="0">
                <a:latin typeface="Adobe Fan Heiti Std B" panose="020B0700000000000000" pitchFamily="34" charset="-128"/>
                <a:ea typeface="Adobe Fan Heiti Std B" panose="020B0700000000000000" pitchFamily="34" charset="-128"/>
              </a:rPr>
              <a:t>E-Safety</a:t>
            </a:r>
            <a:endParaRPr lang="en-GB" sz="8800" b="1"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421684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4" y="1814867"/>
            <a:ext cx="4658958" cy="4351338"/>
          </a:xfrm>
        </p:spPr>
        <p:txBody>
          <a:bodyPr>
            <a:normAutofit fontScale="92500" lnSpcReduction="10000"/>
          </a:bodyPr>
          <a:lstStyle/>
          <a:p>
            <a:pPr marL="0" indent="0">
              <a:buNone/>
            </a:pPr>
            <a:r>
              <a:rPr lang="en-GB" sz="5400" dirty="0" smtClean="0"/>
              <a:t>Cyber Bullying</a:t>
            </a:r>
          </a:p>
          <a:p>
            <a:pPr marL="0" indent="0">
              <a:buNone/>
            </a:pPr>
            <a:r>
              <a:rPr lang="en-US" sz="3600" dirty="0"/>
              <a:t>Cyberbullying is the use of new technology, in particular mobile phones and the internet, to deliberately upset someone else.</a:t>
            </a:r>
          </a:p>
          <a:p>
            <a:pPr marL="0" indent="0">
              <a:buNone/>
            </a:pPr>
            <a:endParaRPr lang="en-GB" dirty="0"/>
          </a:p>
        </p:txBody>
      </p:sp>
      <p:pic>
        <p:nvPicPr>
          <p:cNvPr id="2050" name="Picture 2" descr="Image result for cyber bull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556" y="2132800"/>
            <a:ext cx="7028444" cy="351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2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3" y="1814867"/>
            <a:ext cx="5148021" cy="4351338"/>
          </a:xfrm>
        </p:spPr>
        <p:txBody>
          <a:bodyPr>
            <a:normAutofit fontScale="85000" lnSpcReduction="20000"/>
          </a:bodyPr>
          <a:lstStyle/>
          <a:p>
            <a:pPr marL="0" indent="0">
              <a:buNone/>
            </a:pPr>
            <a:r>
              <a:rPr lang="en-GB" sz="5400" dirty="0" smtClean="0"/>
              <a:t>Online Grooming</a:t>
            </a:r>
          </a:p>
          <a:p>
            <a:pPr marL="0" indent="0">
              <a:buNone/>
            </a:pPr>
            <a:r>
              <a:rPr lang="en-US" sz="3900" dirty="0"/>
              <a:t>Grooming is when someone builds an emotional connection with a child to gain their trust for the purposes of sexual abuse, sexual exploitation or trafficking. </a:t>
            </a:r>
            <a:endParaRPr lang="en-GB" sz="3900" dirty="0"/>
          </a:p>
        </p:txBody>
      </p:sp>
      <p:pic>
        <p:nvPicPr>
          <p:cNvPr id="6146" name="Picture 2" descr="Image result for what is online groo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945" y="1814867"/>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3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202653"/>
            <a:ext cx="7766936" cy="1646302"/>
          </a:xfrm>
        </p:spPr>
        <p:txBody>
          <a:bodyPr/>
          <a:lstStyle/>
          <a:p>
            <a:r>
              <a:rPr lang="en-GB" sz="6600" dirty="0" smtClean="0"/>
              <a:t>Key Stage 4 Science</a:t>
            </a:r>
            <a:endParaRPr lang="en-GB" sz="6600" dirty="0"/>
          </a:p>
        </p:txBody>
      </p:sp>
      <p:sp>
        <p:nvSpPr>
          <p:cNvPr id="3" name="Subtitle 2"/>
          <p:cNvSpPr>
            <a:spLocks noGrp="1"/>
          </p:cNvSpPr>
          <p:nvPr>
            <p:ph type="subTitle" idx="1"/>
          </p:nvPr>
        </p:nvSpPr>
        <p:spPr/>
        <p:txBody>
          <a:bodyPr>
            <a:noAutofit/>
          </a:bodyPr>
          <a:lstStyle/>
          <a:p>
            <a:pPr algn="ctr"/>
            <a:r>
              <a:rPr lang="en-GB" sz="3200" dirty="0" smtClean="0">
                <a:solidFill>
                  <a:schemeClr val="tx1"/>
                </a:solidFill>
              </a:rPr>
              <a:t>Ms Kazi</a:t>
            </a:r>
          </a:p>
          <a:p>
            <a:pPr algn="ctr"/>
            <a:r>
              <a:rPr lang="en-GB" sz="3200" dirty="0" smtClean="0"/>
              <a:t>KS4 Deputy Head of Faculty </a:t>
            </a:r>
            <a:endParaRPr lang="en-GB" sz="3200" dirty="0"/>
          </a:p>
        </p:txBody>
      </p:sp>
    </p:spTree>
    <p:extLst>
      <p:ext uri="{BB962C8B-B14F-4D97-AF65-F5344CB8AC3E}">
        <p14:creationId xmlns:p14="http://schemas.microsoft.com/office/powerpoint/2010/main" val="188228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4" y="1814867"/>
            <a:ext cx="4658958" cy="4351338"/>
          </a:xfrm>
        </p:spPr>
        <p:txBody>
          <a:bodyPr>
            <a:normAutofit fontScale="70000" lnSpcReduction="20000"/>
          </a:bodyPr>
          <a:lstStyle/>
          <a:p>
            <a:pPr marL="0" indent="0">
              <a:buNone/>
            </a:pPr>
            <a:r>
              <a:rPr lang="en-GB" sz="5400" dirty="0" smtClean="0"/>
              <a:t>Sexting</a:t>
            </a:r>
          </a:p>
          <a:p>
            <a:pPr marL="0" indent="0">
              <a:buNone/>
            </a:pPr>
            <a:r>
              <a:rPr lang="en-US" sz="3600" dirty="0"/>
              <a:t>'Sexting' describes the use of technology to share sexual and sexually implied content. </a:t>
            </a:r>
            <a:endParaRPr lang="en-US" sz="3600" dirty="0" smtClean="0"/>
          </a:p>
          <a:p>
            <a:pPr marL="0" indent="0">
              <a:buNone/>
            </a:pPr>
            <a:r>
              <a:rPr lang="en-US" sz="3600" dirty="0" smtClean="0"/>
              <a:t>This </a:t>
            </a:r>
            <a:r>
              <a:rPr lang="en-US" sz="3600" dirty="0"/>
              <a:t>content includes texts, photos of partial nudity and sexual images or video. </a:t>
            </a:r>
            <a:endParaRPr lang="en-US" sz="3600" dirty="0" smtClean="0"/>
          </a:p>
          <a:p>
            <a:pPr marL="0" indent="0">
              <a:buNone/>
            </a:pPr>
            <a:r>
              <a:rPr lang="en-US" sz="3600" dirty="0" smtClean="0"/>
              <a:t>This </a:t>
            </a:r>
            <a:r>
              <a:rPr lang="en-US" sz="3600" dirty="0"/>
              <a:t>could be shared between partners, peers and strangers. </a:t>
            </a:r>
            <a:endParaRPr lang="en-GB" dirty="0"/>
          </a:p>
        </p:txBody>
      </p:sp>
      <p:pic>
        <p:nvPicPr>
          <p:cNvPr id="5122" name="Picture 2" descr="Image result for sex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882" y="2086983"/>
            <a:ext cx="6335414" cy="356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98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4" y="1814867"/>
            <a:ext cx="5411994" cy="4351338"/>
          </a:xfrm>
        </p:spPr>
        <p:txBody>
          <a:bodyPr>
            <a:normAutofit fontScale="85000" lnSpcReduction="20000"/>
          </a:bodyPr>
          <a:lstStyle/>
          <a:p>
            <a:pPr marL="0" indent="0">
              <a:buNone/>
            </a:pPr>
            <a:r>
              <a:rPr lang="en-GB" sz="5400" dirty="0" smtClean="0"/>
              <a:t>Location Services</a:t>
            </a:r>
          </a:p>
          <a:p>
            <a:pPr marL="0" indent="0">
              <a:buNone/>
            </a:pPr>
            <a:r>
              <a:rPr lang="en-US" sz="3600" dirty="0"/>
              <a:t>There are many location-based apps available for mobile devices, making it easier than ever to show your friends and family where you are at any given time</a:t>
            </a:r>
            <a:r>
              <a:rPr lang="en-US" sz="3600" dirty="0" smtClean="0"/>
              <a:t>. </a:t>
            </a:r>
          </a:p>
          <a:p>
            <a:pPr marL="0" indent="0">
              <a:buNone/>
            </a:pPr>
            <a:r>
              <a:rPr lang="en-US" sz="3600" dirty="0" smtClean="0"/>
              <a:t>Do you want everyone to know where you are?</a:t>
            </a:r>
            <a:endParaRPr lang="en-GB" dirty="0"/>
          </a:p>
        </p:txBody>
      </p:sp>
      <p:pic>
        <p:nvPicPr>
          <p:cNvPr id="4098" name="Picture 2" descr="Image result for tracking a person g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993" y="1814867"/>
            <a:ext cx="4735284" cy="40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3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3" y="1793352"/>
            <a:ext cx="5013961" cy="4351338"/>
          </a:xfrm>
        </p:spPr>
        <p:txBody>
          <a:bodyPr>
            <a:normAutofit fontScale="85000" lnSpcReduction="20000"/>
          </a:bodyPr>
          <a:lstStyle/>
          <a:p>
            <a:pPr marL="0" indent="0">
              <a:buNone/>
            </a:pPr>
            <a:r>
              <a:rPr lang="en-GB" sz="5400" dirty="0" smtClean="0"/>
              <a:t>Livestreaming</a:t>
            </a:r>
          </a:p>
          <a:p>
            <a:pPr marL="0" indent="0">
              <a:buNone/>
            </a:pPr>
            <a:r>
              <a:rPr lang="en-US" sz="3600" dirty="0"/>
              <a:t>Livestreaming is becoming a very popular way for people to broadcast themselves on apps such as Instagram Live, Facebook Live, Periscope, Twitch and YouTube Live</a:t>
            </a:r>
            <a:r>
              <a:rPr lang="en-US" sz="3600" dirty="0" smtClean="0"/>
              <a:t>.</a:t>
            </a:r>
          </a:p>
          <a:p>
            <a:pPr marL="0" indent="0">
              <a:buNone/>
            </a:pPr>
            <a:r>
              <a:rPr lang="en-US" sz="3600" dirty="0" smtClean="0"/>
              <a:t>Do you know what you will see?</a:t>
            </a:r>
            <a:endParaRPr lang="en-GB" dirty="0"/>
          </a:p>
        </p:txBody>
      </p:sp>
      <p:pic>
        <p:nvPicPr>
          <p:cNvPr id="3074" name="Picture 2" descr="Image result for livestrea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855" y="1793352"/>
            <a:ext cx="5715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55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3" y="1793352"/>
            <a:ext cx="5013961" cy="4351338"/>
          </a:xfrm>
        </p:spPr>
        <p:txBody>
          <a:bodyPr>
            <a:normAutofit/>
          </a:bodyPr>
          <a:lstStyle/>
          <a:p>
            <a:pPr marL="0" indent="0" algn="ctr">
              <a:buNone/>
            </a:pPr>
            <a:r>
              <a:rPr lang="en-GB" sz="3200" dirty="0" smtClean="0"/>
              <a:t>Gaming Communities</a:t>
            </a:r>
          </a:p>
          <a:p>
            <a:pPr marL="0" indent="0">
              <a:buNone/>
            </a:pPr>
            <a:r>
              <a:rPr lang="en-US" sz="3200" dirty="0"/>
              <a:t>There are so many ways for users to play games online</a:t>
            </a:r>
            <a:r>
              <a:rPr lang="en-US" sz="3200" dirty="0" smtClean="0"/>
              <a:t>. Many online games are multi-player and you cannot be sure who you are playing with.</a:t>
            </a:r>
            <a:endParaRPr lang="en-GB" sz="3200" dirty="0" smtClean="0"/>
          </a:p>
        </p:txBody>
      </p:sp>
      <p:pic>
        <p:nvPicPr>
          <p:cNvPr id="7170" name="Picture 2" descr="Image result for teenage girl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451" y="1793352"/>
            <a:ext cx="5860492" cy="39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15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Adobe Fan Heiti Std B" panose="020B0700000000000000" pitchFamily="34" charset="-128"/>
                <a:ea typeface="Adobe Fan Heiti Std B" panose="020B0700000000000000" pitchFamily="34" charset="-128"/>
              </a:rPr>
              <a:t>E-Safety Issues</a:t>
            </a:r>
            <a:endParaRPr lang="en-GB" sz="6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450923" y="1793352"/>
            <a:ext cx="5524528" cy="4564417"/>
          </a:xfrm>
        </p:spPr>
        <p:txBody>
          <a:bodyPr>
            <a:normAutofit fontScale="62500" lnSpcReduction="20000"/>
          </a:bodyPr>
          <a:lstStyle/>
          <a:p>
            <a:pPr marL="0" indent="0">
              <a:buNone/>
            </a:pPr>
            <a:r>
              <a:rPr lang="en-GB" sz="5200" dirty="0" smtClean="0"/>
              <a:t>Illegal File Sharing</a:t>
            </a:r>
          </a:p>
          <a:p>
            <a:pPr marL="0" indent="0">
              <a:buNone/>
            </a:pPr>
            <a:r>
              <a:rPr lang="en-US" sz="4100" dirty="0"/>
              <a:t>Copyright law applies to downloading, sharing and </a:t>
            </a:r>
            <a:r>
              <a:rPr lang="en-US" sz="4100" dirty="0" smtClean="0"/>
              <a:t>streaming. </a:t>
            </a:r>
            <a:endParaRPr lang="en-US" sz="4100" dirty="0"/>
          </a:p>
          <a:p>
            <a:pPr marL="0" indent="0">
              <a:buNone/>
            </a:pPr>
            <a:r>
              <a:rPr lang="en-US" sz="4100" dirty="0" smtClean="0"/>
              <a:t>If </a:t>
            </a:r>
            <a:r>
              <a:rPr lang="en-US" sz="4100" dirty="0"/>
              <a:t>you make </a:t>
            </a:r>
            <a:r>
              <a:rPr lang="en-US" sz="4100" dirty="0" smtClean="0"/>
              <a:t>content </a:t>
            </a:r>
            <a:r>
              <a:rPr lang="en-US" sz="4100" dirty="0"/>
              <a:t>available to others on a file-sharing network, download from an illegal site, or sell copies without the permission of those who own the copyright, then you could face serious penalties.</a:t>
            </a:r>
            <a:endParaRPr lang="en-GB" sz="3600" dirty="0" smtClean="0"/>
          </a:p>
        </p:txBody>
      </p:sp>
      <p:pic>
        <p:nvPicPr>
          <p:cNvPr id="8194" name="Picture 2" descr="Image result for illegal file shar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56" t="21417"/>
          <a:stretch/>
        </p:blipFill>
        <p:spPr bwMode="auto">
          <a:xfrm>
            <a:off x="6153233" y="1793352"/>
            <a:ext cx="5158073" cy="440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4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3600" b="1" dirty="0">
                <a:latin typeface="Adobe Fan Heiti Std B" panose="020B0700000000000000" pitchFamily="34" charset="-128"/>
                <a:ea typeface="Adobe Fan Heiti Std B" panose="020B0700000000000000" pitchFamily="34" charset="-128"/>
              </a:rPr>
              <a:t>What do we do at WSFG to protect your daughter?</a:t>
            </a:r>
          </a:p>
        </p:txBody>
      </p:sp>
      <p:sp>
        <p:nvSpPr>
          <p:cNvPr id="3" name="Content Placeholder 2"/>
          <p:cNvSpPr>
            <a:spLocks noGrp="1"/>
          </p:cNvSpPr>
          <p:nvPr>
            <p:ph idx="1"/>
          </p:nvPr>
        </p:nvSpPr>
        <p:spPr>
          <a:xfrm>
            <a:off x="341342" y="1352288"/>
            <a:ext cx="11707223" cy="1336321"/>
          </a:xfrm>
        </p:spPr>
        <p:txBody>
          <a:bodyPr>
            <a:normAutofit fontScale="77500" lnSpcReduction="20000"/>
          </a:bodyPr>
          <a:lstStyle/>
          <a:p>
            <a:pPr marL="0" indent="0">
              <a:buNone/>
            </a:pPr>
            <a:r>
              <a:rPr lang="en-GB" sz="6200" dirty="0" smtClean="0"/>
              <a:t>E-Safety issues taught in computing and citizenship lessons.</a:t>
            </a:r>
          </a:p>
          <a:p>
            <a:pPr marL="0" indent="0">
              <a:buNone/>
            </a:pPr>
            <a:endParaRPr lang="en-GB" sz="7300" dirty="0" smtClean="0"/>
          </a:p>
          <a:p>
            <a:endParaRPr lang="en-GB" dirty="0" smtClean="0"/>
          </a:p>
          <a:p>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59000" y="2920620"/>
            <a:ext cx="9363822" cy="3727123"/>
          </a:xfrm>
          <a:prstGeom prst="rect">
            <a:avLst/>
          </a:prstGeom>
        </p:spPr>
      </p:pic>
    </p:spTree>
    <p:extLst>
      <p:ext uri="{BB962C8B-B14F-4D97-AF65-F5344CB8AC3E}">
        <p14:creationId xmlns:p14="http://schemas.microsoft.com/office/powerpoint/2010/main" val="184721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3600" b="1" dirty="0">
                <a:latin typeface="Adobe Fan Heiti Std B" panose="020B0700000000000000" pitchFamily="34" charset="-128"/>
                <a:ea typeface="Adobe Fan Heiti Std B" panose="020B0700000000000000" pitchFamily="34" charset="-128"/>
              </a:rPr>
              <a:t>What do we do at WSFG to protect your daughter?</a:t>
            </a:r>
          </a:p>
        </p:txBody>
      </p:sp>
      <p:sp>
        <p:nvSpPr>
          <p:cNvPr id="3" name="Content Placeholder 2"/>
          <p:cNvSpPr>
            <a:spLocks noGrp="1"/>
          </p:cNvSpPr>
          <p:nvPr>
            <p:ph idx="1"/>
          </p:nvPr>
        </p:nvSpPr>
        <p:spPr>
          <a:xfrm>
            <a:off x="457348" y="1338639"/>
            <a:ext cx="11416204" cy="1800345"/>
          </a:xfrm>
        </p:spPr>
        <p:txBody>
          <a:bodyPr>
            <a:normAutofit lnSpcReduction="10000"/>
          </a:bodyPr>
          <a:lstStyle/>
          <a:p>
            <a:pPr marL="0" indent="0">
              <a:buNone/>
            </a:pPr>
            <a:r>
              <a:rPr lang="en-GB" sz="4000" dirty="0" err="1" smtClean="0"/>
              <a:t>Impero</a:t>
            </a:r>
            <a:r>
              <a:rPr lang="en-GB" sz="4000" dirty="0" smtClean="0"/>
              <a:t> is used to ensure students are making educational use of online services. Inappropriate use can be acted upon.</a:t>
            </a:r>
          </a:p>
          <a:p>
            <a:pPr marL="0" indent="0">
              <a:buNone/>
            </a:pPr>
            <a:endParaRPr lang="en-GB" dirty="0" smtClean="0"/>
          </a:p>
          <a:p>
            <a:endParaRPr lang="en-GB" dirty="0" smtClean="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01754" y="3026969"/>
            <a:ext cx="8048740" cy="3637215"/>
          </a:xfrm>
          <a:prstGeom prst="rect">
            <a:avLst/>
          </a:prstGeom>
        </p:spPr>
      </p:pic>
    </p:spTree>
    <p:extLst>
      <p:ext uri="{BB962C8B-B14F-4D97-AF65-F5344CB8AC3E}">
        <p14:creationId xmlns:p14="http://schemas.microsoft.com/office/powerpoint/2010/main" val="578148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3600" b="1" dirty="0">
                <a:latin typeface="Adobe Fan Heiti Std B" panose="020B0700000000000000" pitchFamily="34" charset="-128"/>
                <a:ea typeface="Adobe Fan Heiti Std B" panose="020B0700000000000000" pitchFamily="34" charset="-128"/>
              </a:rPr>
              <a:t>What do we do at WSFG to protect your daughter?</a:t>
            </a:r>
          </a:p>
        </p:txBody>
      </p:sp>
      <p:sp>
        <p:nvSpPr>
          <p:cNvPr id="3" name="Content Placeholder 2"/>
          <p:cNvSpPr>
            <a:spLocks noGrp="1"/>
          </p:cNvSpPr>
          <p:nvPr>
            <p:ph idx="1"/>
          </p:nvPr>
        </p:nvSpPr>
        <p:spPr>
          <a:xfrm>
            <a:off x="204208" y="1321103"/>
            <a:ext cx="11734652" cy="2377440"/>
          </a:xfrm>
        </p:spPr>
        <p:txBody>
          <a:bodyPr>
            <a:normAutofit/>
          </a:bodyPr>
          <a:lstStyle/>
          <a:p>
            <a:pPr marL="0" indent="0">
              <a:buNone/>
            </a:pPr>
            <a:r>
              <a:rPr lang="en-GB" sz="5400" dirty="0" smtClean="0"/>
              <a:t>The Internet is filtered to prevent access to inappropriate websites.</a:t>
            </a:r>
            <a:endParaRPr lang="en-GB" sz="4800" dirty="0" smtClean="0"/>
          </a:p>
          <a:p>
            <a:endParaRPr lang="en-GB" dirty="0" smtClean="0"/>
          </a:p>
          <a:p>
            <a:endParaRPr lang="en-GB" dirty="0"/>
          </a:p>
        </p:txBody>
      </p:sp>
      <p:pic>
        <p:nvPicPr>
          <p:cNvPr id="9218" name="Picture 2" descr="Image result for inappropriate web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8487" y="3098042"/>
            <a:ext cx="3576257" cy="348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76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3600" b="1" dirty="0">
                <a:latin typeface="Adobe Fan Heiti Std B" panose="020B0700000000000000" pitchFamily="34" charset="-128"/>
                <a:ea typeface="Adobe Fan Heiti Std B" panose="020B0700000000000000" pitchFamily="34" charset="-128"/>
              </a:rPr>
              <a:t>What do we do at WSFG to protect your daughter?</a:t>
            </a:r>
          </a:p>
        </p:txBody>
      </p:sp>
      <p:sp>
        <p:nvSpPr>
          <p:cNvPr id="3" name="Content Placeholder 2"/>
          <p:cNvSpPr>
            <a:spLocks noGrp="1"/>
          </p:cNvSpPr>
          <p:nvPr>
            <p:ph idx="1"/>
          </p:nvPr>
        </p:nvSpPr>
        <p:spPr>
          <a:xfrm>
            <a:off x="204208" y="1321103"/>
            <a:ext cx="11734652" cy="2377440"/>
          </a:xfrm>
        </p:spPr>
        <p:txBody>
          <a:bodyPr>
            <a:normAutofit/>
          </a:bodyPr>
          <a:lstStyle/>
          <a:p>
            <a:pPr marL="0" indent="0">
              <a:buNone/>
            </a:pPr>
            <a:r>
              <a:rPr lang="en-GB" sz="3600" dirty="0" smtClean="0"/>
              <a:t>No mobile phones policy – Students must hand in their mobile phone to the school office when they arrive in school.</a:t>
            </a:r>
          </a:p>
          <a:p>
            <a:endParaRPr lang="en-GB" dirty="0"/>
          </a:p>
        </p:txBody>
      </p:sp>
      <p:pic>
        <p:nvPicPr>
          <p:cNvPr id="10242" name="Picture 2" descr="Image result for no mobile phones in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577" y="2646666"/>
            <a:ext cx="3627759" cy="362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12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4000" b="1" dirty="0">
                <a:latin typeface="Adobe Fan Heiti Std B" panose="020B0700000000000000" pitchFamily="34" charset="-128"/>
                <a:ea typeface="Adobe Fan Heiti Std B" panose="020B0700000000000000" pitchFamily="34" charset="-128"/>
              </a:rPr>
              <a:t>What </a:t>
            </a:r>
            <a:r>
              <a:rPr lang="en-GB" sz="4000" b="1" dirty="0" smtClean="0">
                <a:latin typeface="Adobe Fan Heiti Std B" panose="020B0700000000000000" pitchFamily="34" charset="-128"/>
                <a:ea typeface="Adobe Fan Heiti Std B" panose="020B0700000000000000" pitchFamily="34" charset="-128"/>
              </a:rPr>
              <a:t>can you do to protect your daughter?</a:t>
            </a:r>
            <a:endParaRPr lang="en-GB" sz="4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204208" y="1321102"/>
            <a:ext cx="11734652" cy="5311709"/>
          </a:xfrm>
        </p:spPr>
        <p:txBody>
          <a:bodyPr>
            <a:normAutofit/>
          </a:bodyPr>
          <a:lstStyle/>
          <a:p>
            <a:r>
              <a:rPr lang="en-GB" sz="3600" dirty="0" smtClean="0"/>
              <a:t>Have a conversation with your daughter - </a:t>
            </a:r>
            <a:r>
              <a:rPr lang="en-US" sz="3600" dirty="0" smtClean="0"/>
              <a:t>encourage them to talk to you about their internet use.</a:t>
            </a:r>
          </a:p>
          <a:p>
            <a:endParaRPr lang="en-US" sz="3600" dirty="0" smtClean="0"/>
          </a:p>
          <a:p>
            <a:r>
              <a:rPr lang="en-GB" sz="3600" dirty="0" smtClean="0"/>
              <a:t>Tell your daughter that she should tell you or a teacher if they see something inappropriate online.</a:t>
            </a:r>
          </a:p>
          <a:p>
            <a:endParaRPr lang="en-GB" sz="3600" dirty="0" smtClean="0"/>
          </a:p>
          <a:p>
            <a:r>
              <a:rPr lang="en-GB" sz="3600" dirty="0" smtClean="0"/>
              <a:t>Use a filter e.g. Net nanny to block inappropriate content.</a:t>
            </a:r>
          </a:p>
          <a:p>
            <a:endParaRPr lang="en-GB" dirty="0"/>
          </a:p>
        </p:txBody>
      </p:sp>
    </p:spTree>
    <p:extLst>
      <p:ext uri="{BB962C8B-B14F-4D97-AF65-F5344CB8AC3E}">
        <p14:creationId xmlns:p14="http://schemas.microsoft.com/office/powerpoint/2010/main" val="299098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77" y="250322"/>
            <a:ext cx="8596668" cy="1320800"/>
          </a:xfrm>
        </p:spPr>
        <p:txBody>
          <a:bodyPr>
            <a:normAutofit/>
          </a:bodyPr>
          <a:lstStyle/>
          <a:p>
            <a:r>
              <a:rPr lang="en-GB" sz="4000" b="1" u="sng" dirty="0" smtClean="0"/>
              <a:t>What Science courses do we offer?</a:t>
            </a:r>
            <a:endParaRPr lang="en-GB" sz="4000" b="1" u="sng" dirty="0"/>
          </a:p>
        </p:txBody>
      </p:sp>
      <p:sp>
        <p:nvSpPr>
          <p:cNvPr id="3" name="Content Placeholder 2"/>
          <p:cNvSpPr>
            <a:spLocks noGrp="1"/>
          </p:cNvSpPr>
          <p:nvPr>
            <p:ph idx="1"/>
          </p:nvPr>
        </p:nvSpPr>
        <p:spPr>
          <a:xfrm>
            <a:off x="250577" y="1556654"/>
            <a:ext cx="9820453" cy="3880773"/>
          </a:xfrm>
        </p:spPr>
        <p:txBody>
          <a:bodyPr>
            <a:noAutofit/>
          </a:bodyPr>
          <a:lstStyle/>
          <a:p>
            <a:r>
              <a:rPr lang="en-GB" sz="2800" b="1" u="sng" dirty="0" smtClean="0">
                <a:latin typeface="Arial" pitchFamily="34" charset="0"/>
                <a:cs typeface="Arial" pitchFamily="34" charset="0"/>
              </a:rPr>
              <a:t>Combined Science: Two </a:t>
            </a:r>
            <a:r>
              <a:rPr lang="en-GB" sz="2800" b="1" u="sng" dirty="0" smtClean="0">
                <a:latin typeface="Arial" pitchFamily="34" charset="0"/>
                <a:cs typeface="Arial" pitchFamily="34" charset="0"/>
              </a:rPr>
              <a:t>GCSEs</a:t>
            </a:r>
            <a:endParaRPr lang="en-GB" sz="2800" b="1" u="sng" dirty="0" smtClean="0">
              <a:latin typeface="Arial" pitchFamily="34" charset="0"/>
              <a:cs typeface="Arial" pitchFamily="34" charset="0"/>
            </a:endParaRPr>
          </a:p>
          <a:p>
            <a:pPr lvl="1"/>
            <a:r>
              <a:rPr lang="en-GB" sz="2800" dirty="0" smtClean="0">
                <a:latin typeface="Arial" pitchFamily="34" charset="0"/>
                <a:cs typeface="Arial" pitchFamily="34" charset="0"/>
              </a:rPr>
              <a:t>9 lessons per fortnight </a:t>
            </a:r>
          </a:p>
          <a:p>
            <a:pPr lvl="1"/>
            <a:r>
              <a:rPr lang="en-GB" sz="2800" dirty="0" smtClean="0">
                <a:latin typeface="Arial" pitchFamily="34" charset="0"/>
                <a:cs typeface="Arial" pitchFamily="34" charset="0"/>
              </a:rPr>
              <a:t>Y9 Students have already started KS4 since Sept 2017  </a:t>
            </a:r>
          </a:p>
          <a:p>
            <a:endParaRPr lang="en-GB" sz="2800" dirty="0" smtClean="0">
              <a:latin typeface="Arial" pitchFamily="34" charset="0"/>
              <a:cs typeface="Arial" pitchFamily="34" charset="0"/>
            </a:endParaRPr>
          </a:p>
          <a:p>
            <a:r>
              <a:rPr lang="en-GB" sz="2800" b="1" u="sng" dirty="0" smtClean="0">
                <a:latin typeface="Arial" pitchFamily="34" charset="0"/>
                <a:cs typeface="Arial" pitchFamily="34" charset="0"/>
              </a:rPr>
              <a:t>Separate Science: Three </a:t>
            </a:r>
            <a:r>
              <a:rPr lang="en-GB" sz="2800" b="1" u="sng" dirty="0" smtClean="0">
                <a:latin typeface="Arial" pitchFamily="34" charset="0"/>
                <a:cs typeface="Arial" pitchFamily="34" charset="0"/>
              </a:rPr>
              <a:t>GCSEs</a:t>
            </a:r>
            <a:r>
              <a:rPr lang="en-GB" sz="2800" b="1" u="sng" dirty="0" smtClean="0">
                <a:latin typeface="Arial" pitchFamily="34" charset="0"/>
                <a:cs typeface="Arial" pitchFamily="34" charset="0"/>
              </a:rPr>
              <a:t>: </a:t>
            </a:r>
          </a:p>
          <a:p>
            <a:pPr lvl="1"/>
            <a:r>
              <a:rPr lang="en-GB" sz="2800" dirty="0" smtClean="0">
                <a:latin typeface="Arial" pitchFamily="34" charset="0"/>
                <a:cs typeface="Arial" pitchFamily="34" charset="0"/>
              </a:rPr>
              <a:t>Previously called </a:t>
            </a:r>
            <a:r>
              <a:rPr lang="en-GB" sz="2800" i="1" dirty="0" smtClean="0">
                <a:latin typeface="Arial" pitchFamily="34" charset="0"/>
                <a:cs typeface="Arial" pitchFamily="34" charset="0"/>
              </a:rPr>
              <a:t>Triple Science</a:t>
            </a:r>
          </a:p>
          <a:p>
            <a:pPr lvl="1"/>
            <a:r>
              <a:rPr lang="en-GB" sz="2800" dirty="0" smtClean="0">
                <a:latin typeface="Arial" pitchFamily="34" charset="0"/>
                <a:cs typeface="Arial" pitchFamily="34" charset="0"/>
              </a:rPr>
              <a:t>Biology, Chemistry, Physics</a:t>
            </a:r>
          </a:p>
          <a:p>
            <a:pPr lvl="1"/>
            <a:r>
              <a:rPr lang="en-GB" sz="2800" dirty="0" smtClean="0">
                <a:latin typeface="Arial" pitchFamily="34" charset="0"/>
                <a:cs typeface="Arial" pitchFamily="34" charset="0"/>
              </a:rPr>
              <a:t>9 lessons per fortnight</a:t>
            </a:r>
          </a:p>
          <a:p>
            <a:pPr lvl="1"/>
            <a:r>
              <a:rPr lang="en-GB" sz="2800" dirty="0" smtClean="0">
                <a:latin typeface="Arial" pitchFamily="34" charset="0"/>
                <a:cs typeface="Arial" pitchFamily="34" charset="0"/>
              </a:rPr>
              <a:t>Specialist teachers </a:t>
            </a:r>
            <a:endParaRPr lang="en-GB" sz="2800" dirty="0">
              <a:latin typeface="Arial" pitchFamily="34" charset="0"/>
              <a:cs typeface="Arial" pitchFamily="34" charset="0"/>
            </a:endParaRPr>
          </a:p>
        </p:txBody>
      </p:sp>
      <p:pic>
        <p:nvPicPr>
          <p:cNvPr id="1026" name="Picture 2" descr="Image result for a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8966" y="-34834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7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4000" b="1" dirty="0">
                <a:latin typeface="Adobe Fan Heiti Std B" panose="020B0700000000000000" pitchFamily="34" charset="-128"/>
                <a:ea typeface="Adobe Fan Heiti Std B" panose="020B0700000000000000" pitchFamily="34" charset="-128"/>
              </a:rPr>
              <a:t>What </a:t>
            </a:r>
            <a:r>
              <a:rPr lang="en-GB" sz="4000" b="1" dirty="0" smtClean="0">
                <a:latin typeface="Adobe Fan Heiti Std B" panose="020B0700000000000000" pitchFamily="34" charset="-128"/>
                <a:ea typeface="Adobe Fan Heiti Std B" panose="020B0700000000000000" pitchFamily="34" charset="-128"/>
              </a:rPr>
              <a:t>can you do to protect your daughter?</a:t>
            </a:r>
            <a:endParaRPr lang="en-GB" sz="4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204208" y="1321102"/>
            <a:ext cx="11734652" cy="5311709"/>
          </a:xfrm>
        </p:spPr>
        <p:txBody>
          <a:bodyPr>
            <a:normAutofit lnSpcReduction="10000"/>
          </a:bodyPr>
          <a:lstStyle/>
          <a:p>
            <a:r>
              <a:rPr lang="en-GB" sz="3600" dirty="0" smtClean="0"/>
              <a:t>Encourage your daughter to think before she posts to a social network.</a:t>
            </a:r>
          </a:p>
          <a:p>
            <a:endParaRPr lang="en-GB" sz="3600" dirty="0" smtClean="0"/>
          </a:p>
          <a:p>
            <a:r>
              <a:rPr lang="en-US" sz="3600" dirty="0" smtClean="0"/>
              <a:t>Make sure that you and your daughter understand how to manage privacy settings on social networks.</a:t>
            </a:r>
          </a:p>
          <a:p>
            <a:endParaRPr lang="en-US" sz="3600" dirty="0" smtClean="0"/>
          </a:p>
          <a:p>
            <a:r>
              <a:rPr lang="en-US" sz="3600" dirty="0" smtClean="0"/>
              <a:t>If your child is being cyber-bullied save all evidence and report this to the school or in the case of more serious issues the police.</a:t>
            </a:r>
          </a:p>
          <a:p>
            <a:pPr marL="0" indent="0">
              <a:buNone/>
            </a:pPr>
            <a:endParaRPr lang="en-GB" dirty="0"/>
          </a:p>
        </p:txBody>
      </p:sp>
    </p:spTree>
    <p:extLst>
      <p:ext uri="{BB962C8B-B14F-4D97-AF65-F5344CB8AC3E}">
        <p14:creationId xmlns:p14="http://schemas.microsoft.com/office/powerpoint/2010/main" val="2338137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203760"/>
            <a:ext cx="10725375" cy="1325563"/>
          </a:xfrm>
        </p:spPr>
        <p:txBody>
          <a:bodyPr>
            <a:noAutofit/>
          </a:bodyPr>
          <a:lstStyle/>
          <a:p>
            <a:r>
              <a:rPr lang="en-GB" sz="4000" b="1" dirty="0">
                <a:latin typeface="Adobe Fan Heiti Std B" panose="020B0700000000000000" pitchFamily="34" charset="-128"/>
                <a:ea typeface="Adobe Fan Heiti Std B" panose="020B0700000000000000" pitchFamily="34" charset="-128"/>
              </a:rPr>
              <a:t>What </a:t>
            </a:r>
            <a:r>
              <a:rPr lang="en-GB" sz="4000" b="1" dirty="0" smtClean="0">
                <a:latin typeface="Adobe Fan Heiti Std B" panose="020B0700000000000000" pitchFamily="34" charset="-128"/>
                <a:ea typeface="Adobe Fan Heiti Std B" panose="020B0700000000000000" pitchFamily="34" charset="-128"/>
              </a:rPr>
              <a:t>can you do to protect your daughter?</a:t>
            </a:r>
            <a:endParaRPr lang="en-GB" sz="4000" b="1"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idx="1"/>
          </p:nvPr>
        </p:nvSpPr>
        <p:spPr>
          <a:xfrm>
            <a:off x="204208" y="1321102"/>
            <a:ext cx="11734652" cy="5311709"/>
          </a:xfrm>
        </p:spPr>
        <p:txBody>
          <a:bodyPr>
            <a:normAutofit lnSpcReduction="10000"/>
          </a:bodyPr>
          <a:lstStyle/>
          <a:p>
            <a:r>
              <a:rPr lang="en-US" sz="3600" dirty="0" smtClean="0"/>
              <a:t>Set up a family email address that your daughter can use to set up new online accounts.</a:t>
            </a:r>
          </a:p>
          <a:p>
            <a:endParaRPr lang="en-US" sz="3600" dirty="0" smtClean="0"/>
          </a:p>
          <a:p>
            <a:r>
              <a:rPr lang="en-US" sz="3600" dirty="0" smtClean="0"/>
              <a:t>Encourage your daughter to use a nickname, rather than her real name, to protect her online identity.</a:t>
            </a:r>
          </a:p>
          <a:p>
            <a:endParaRPr lang="en-US" sz="3600" dirty="0" smtClean="0"/>
          </a:p>
          <a:p>
            <a:r>
              <a:rPr lang="en-US" sz="3600" dirty="0" smtClean="0"/>
              <a:t>Make sure that your daughter uses a strong password and changes this for each online account and any devices that she has access to.</a:t>
            </a:r>
            <a:endParaRPr lang="en-GB" sz="3600" dirty="0" smtClean="0"/>
          </a:p>
          <a:p>
            <a:pPr marL="0" indent="0">
              <a:buNone/>
            </a:pPr>
            <a:endParaRPr lang="en-GB" dirty="0"/>
          </a:p>
        </p:txBody>
      </p:sp>
    </p:spTree>
    <p:extLst>
      <p:ext uri="{BB962C8B-B14F-4D97-AF65-F5344CB8AC3E}">
        <p14:creationId xmlns:p14="http://schemas.microsoft.com/office/powerpoint/2010/main" val="15724749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More Information</a:t>
            </a:r>
            <a:endParaRPr lang="en-GB" dirty="0"/>
          </a:p>
        </p:txBody>
      </p:sp>
      <p:sp>
        <p:nvSpPr>
          <p:cNvPr id="3" name="Content Placeholder 2"/>
          <p:cNvSpPr>
            <a:spLocks noGrp="1"/>
          </p:cNvSpPr>
          <p:nvPr>
            <p:ph idx="1"/>
          </p:nvPr>
        </p:nvSpPr>
        <p:spPr>
          <a:xfrm>
            <a:off x="895433" y="1406076"/>
            <a:ext cx="10515600" cy="5451924"/>
          </a:xfrm>
        </p:spPr>
        <p:txBody>
          <a:bodyPr>
            <a:normAutofit fontScale="92500" lnSpcReduction="20000"/>
          </a:bodyPr>
          <a:lstStyle/>
          <a:p>
            <a:pPr marL="0" indent="0">
              <a:buNone/>
            </a:pPr>
            <a:r>
              <a:rPr lang="en-GB" sz="4800" dirty="0">
                <a:hlinkClick r:id="rId2"/>
              </a:rPr>
              <a:t>http://parentinfo.org</a:t>
            </a:r>
            <a:r>
              <a:rPr lang="en-GB" sz="4800" dirty="0" smtClean="0">
                <a:hlinkClick r:id="rId2"/>
              </a:rPr>
              <a:t>/</a:t>
            </a:r>
          </a:p>
          <a:p>
            <a:pPr marL="0" indent="0">
              <a:buNone/>
            </a:pPr>
            <a:r>
              <a:rPr lang="en-GB" sz="4800" dirty="0" smtClean="0">
                <a:hlinkClick r:id="rId2"/>
              </a:rPr>
              <a:t>www.childnet.com</a:t>
            </a:r>
            <a:endParaRPr lang="en-GB" sz="4800" dirty="0" smtClean="0"/>
          </a:p>
          <a:p>
            <a:pPr marL="0" indent="0">
              <a:buNone/>
            </a:pPr>
            <a:r>
              <a:rPr lang="en-GB" sz="4800" dirty="0">
                <a:hlinkClick r:id="rId3"/>
              </a:rPr>
              <a:t>www.childline.org.uk/info-advice</a:t>
            </a:r>
            <a:r>
              <a:rPr lang="en-GB" sz="4800" dirty="0" smtClean="0">
                <a:hlinkClick r:id="rId3"/>
              </a:rPr>
              <a:t>/</a:t>
            </a:r>
            <a:endParaRPr lang="en-GB" sz="4800" dirty="0" smtClean="0"/>
          </a:p>
          <a:p>
            <a:pPr marL="0" indent="0">
              <a:buNone/>
            </a:pPr>
            <a:r>
              <a:rPr lang="en-GB" sz="4800" dirty="0">
                <a:hlinkClick r:id="rId4"/>
              </a:rPr>
              <a:t>http://www.bullying.co.uk/cyberbullying</a:t>
            </a:r>
            <a:r>
              <a:rPr lang="en-GB" sz="4800" dirty="0" smtClean="0">
                <a:hlinkClick r:id="rId4"/>
              </a:rPr>
              <a:t>/</a:t>
            </a:r>
            <a:endParaRPr lang="en-GB" sz="4800" dirty="0" smtClean="0"/>
          </a:p>
          <a:p>
            <a:pPr marL="0" indent="0">
              <a:buNone/>
            </a:pPr>
            <a:r>
              <a:rPr lang="en-GB" sz="4800" dirty="0" smtClean="0">
                <a:hlinkClick r:id="rId5"/>
              </a:rPr>
              <a:t>www.getsafeonline.org</a:t>
            </a:r>
            <a:endParaRPr lang="en-GB" sz="4800" dirty="0" smtClean="0"/>
          </a:p>
          <a:p>
            <a:pPr marL="0" indent="0">
              <a:buNone/>
            </a:pPr>
            <a:r>
              <a:rPr lang="en-GB" sz="4800" dirty="0">
                <a:hlinkClick r:id="rId6"/>
              </a:rPr>
              <a:t>http://www.kidsmart.org.uk</a:t>
            </a:r>
            <a:r>
              <a:rPr lang="en-GB" sz="4800" dirty="0" smtClean="0">
                <a:hlinkClick r:id="rId6"/>
              </a:rPr>
              <a:t>/</a:t>
            </a:r>
            <a:endParaRPr lang="en-GB" sz="4800" dirty="0" smtClean="0"/>
          </a:p>
          <a:p>
            <a:pPr marL="0" indent="0">
              <a:buNone/>
            </a:pPr>
            <a:r>
              <a:rPr lang="en-GB" sz="4800" dirty="0">
                <a:hlinkClick r:id="rId7"/>
              </a:rPr>
              <a:t>www.ceop.police.uk/safety-centre</a:t>
            </a:r>
            <a:r>
              <a:rPr lang="en-GB" sz="4800" dirty="0" smtClean="0">
                <a:hlinkClick r:id="rId7"/>
              </a:rPr>
              <a:t>/</a:t>
            </a:r>
            <a:endParaRPr lang="en-GB" sz="4800" dirty="0" smtClean="0"/>
          </a:p>
          <a:p>
            <a:pPr marL="0" indent="0">
              <a:buNone/>
            </a:pPr>
            <a:endParaRPr lang="en-GB" dirty="0"/>
          </a:p>
        </p:txBody>
      </p:sp>
    </p:spTree>
    <p:extLst>
      <p:ext uri="{BB962C8B-B14F-4D97-AF65-F5344CB8AC3E}">
        <p14:creationId xmlns:p14="http://schemas.microsoft.com/office/powerpoint/2010/main" val="1070810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Screen Time </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365125"/>
            <a:ext cx="11308976" cy="1006475"/>
          </a:xfrm>
          <a:solidFill>
            <a:srgbClr val="00FFFF"/>
          </a:solidFill>
        </p:spPr>
        <p:txBody>
          <a:bodyPr/>
          <a:lstStyle/>
          <a:p>
            <a:r>
              <a:rPr lang="en-GB" b="1" dirty="0" smtClean="0"/>
              <a:t>Screen Time &amp; Bed Time</a:t>
            </a:r>
            <a:endParaRPr lang="en-GB" b="1" dirty="0"/>
          </a:p>
        </p:txBody>
      </p:sp>
      <p:sp>
        <p:nvSpPr>
          <p:cNvPr id="3" name="Content Placeholder 2"/>
          <p:cNvSpPr>
            <a:spLocks noGrp="1"/>
          </p:cNvSpPr>
          <p:nvPr>
            <p:ph idx="1"/>
          </p:nvPr>
        </p:nvSpPr>
        <p:spPr>
          <a:xfrm>
            <a:off x="564775" y="1371600"/>
            <a:ext cx="11308977" cy="5392271"/>
          </a:xfrm>
          <a:solidFill>
            <a:srgbClr val="CCFFFF"/>
          </a:solidFill>
        </p:spPr>
        <p:txBody>
          <a:bodyPr>
            <a:normAutofit fontScale="77500" lnSpcReduction="20000"/>
          </a:bodyPr>
          <a:lstStyle/>
          <a:p>
            <a:endParaRPr lang="en-GB" sz="3200" dirty="0" smtClean="0"/>
          </a:p>
          <a:p>
            <a:r>
              <a:rPr lang="en-GB" sz="3200" dirty="0" smtClean="0"/>
              <a:t>Phones, tablets and other electronic devices </a:t>
            </a:r>
            <a:r>
              <a:rPr lang="en-GB" sz="3200" dirty="0"/>
              <a:t> </a:t>
            </a:r>
            <a:r>
              <a:rPr lang="en-GB" sz="3200" dirty="0" smtClean="0"/>
              <a:t>should </a:t>
            </a:r>
            <a:r>
              <a:rPr lang="en-GB" sz="3200" dirty="0"/>
              <a:t>be switched off at least one hour before bedtime to ensure a good night’s </a:t>
            </a:r>
            <a:r>
              <a:rPr lang="en-GB" sz="3200" dirty="0" smtClean="0"/>
              <a:t>sleep</a:t>
            </a:r>
          </a:p>
          <a:p>
            <a:r>
              <a:rPr lang="en-GB" sz="3200" b="1" u="sng" dirty="0"/>
              <a:t>Please</a:t>
            </a:r>
            <a:r>
              <a:rPr lang="en-GB" sz="3200" dirty="0"/>
              <a:t> do not let your daughter sleep with her mobile phone</a:t>
            </a:r>
          </a:p>
          <a:p>
            <a:r>
              <a:rPr lang="en-GB" sz="3200" dirty="0"/>
              <a:t>You </a:t>
            </a:r>
            <a:r>
              <a:rPr lang="en-GB" sz="3200" dirty="0" smtClean="0"/>
              <a:t>cannot </a:t>
            </a:r>
            <a:r>
              <a:rPr lang="en-GB" sz="3200" dirty="0"/>
              <a:t>‘police’ her use</a:t>
            </a:r>
          </a:p>
          <a:p>
            <a:r>
              <a:rPr lang="en-GB" sz="3200" dirty="0"/>
              <a:t>Y</a:t>
            </a:r>
            <a:r>
              <a:rPr lang="en-GB" sz="3200" dirty="0" smtClean="0"/>
              <a:t>ou </a:t>
            </a:r>
            <a:r>
              <a:rPr lang="en-GB" sz="3200" dirty="0" smtClean="0"/>
              <a:t>cannot </a:t>
            </a:r>
            <a:r>
              <a:rPr lang="en-GB" sz="3200" dirty="0"/>
              <a:t>keep her </a:t>
            </a:r>
            <a:r>
              <a:rPr lang="en-GB" sz="3200" dirty="0" smtClean="0"/>
              <a:t>safe</a:t>
            </a:r>
          </a:p>
          <a:p>
            <a:r>
              <a:rPr lang="en-GB" sz="3200" dirty="0" smtClean="0"/>
              <a:t>Her sleep will be disrupted – bright blue light – notification temptation!</a:t>
            </a:r>
          </a:p>
          <a:p>
            <a:r>
              <a:rPr lang="en-GB" sz="3200" dirty="0" smtClean="0"/>
              <a:t>Sleep is hugely important for brain health, stress management, memory</a:t>
            </a:r>
          </a:p>
          <a:p>
            <a:r>
              <a:rPr lang="en-GB" sz="3200" dirty="0" smtClean="0"/>
              <a:t>Please store all electronic devices away from your child’s bedroom until morning</a:t>
            </a:r>
          </a:p>
          <a:p>
            <a:r>
              <a:rPr lang="en-GB" sz="3200" dirty="0" smtClean="0"/>
              <a:t>Buy them an old fashioned clock radio </a:t>
            </a:r>
            <a:r>
              <a:rPr lang="en-GB" sz="3200" dirty="0" smtClean="0"/>
              <a:t>alarm</a:t>
            </a:r>
            <a:endParaRPr lang="en-GB" sz="3200" dirty="0" smtClean="0"/>
          </a:p>
          <a:p>
            <a:r>
              <a:rPr lang="en-GB" sz="3200" dirty="0" smtClean="0"/>
              <a:t>WE WILL BE SPEAKING TO THE GIRLS ABOUT THIS IN ASSEMBLY</a:t>
            </a:r>
          </a:p>
          <a:p>
            <a:pPr marL="0" indent="0">
              <a:buNone/>
            </a:pPr>
            <a:endParaRPr lang="en-GB" dirty="0"/>
          </a:p>
        </p:txBody>
      </p:sp>
    </p:spTree>
    <p:extLst>
      <p:ext uri="{BB962C8B-B14F-4D97-AF65-F5344CB8AC3E}">
        <p14:creationId xmlns:p14="http://schemas.microsoft.com/office/powerpoint/2010/main" val="588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9" t="14357" r="784" b="2474"/>
          <a:stretch/>
        </p:blipFill>
        <p:spPr bwMode="auto">
          <a:xfrm>
            <a:off x="-107576" y="40341"/>
            <a:ext cx="12299576" cy="677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70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_Graphics_How blue light affects body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14"/>
          <a:stretch/>
        </p:blipFill>
        <p:spPr bwMode="auto">
          <a:xfrm>
            <a:off x="882869" y="0"/>
            <a:ext cx="8866249" cy="673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51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2919" t="11751" r="11061" b="4985"/>
          <a:stretch/>
        </p:blipFill>
        <p:spPr>
          <a:xfrm>
            <a:off x="463221" y="191872"/>
            <a:ext cx="9239535" cy="6324970"/>
          </a:xfrm>
          <a:prstGeom prst="rect">
            <a:avLst/>
          </a:prstGeom>
        </p:spPr>
      </p:pic>
    </p:spTree>
    <p:extLst>
      <p:ext uri="{BB962C8B-B14F-4D97-AF65-F5344CB8AC3E}">
        <p14:creationId xmlns:p14="http://schemas.microsoft.com/office/powerpoint/2010/main" val="2472978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0650682" y="121166"/>
            <a:ext cx="1406236" cy="1229652"/>
          </a:xfrm>
          <a:prstGeom prst="rect">
            <a:avLst/>
          </a:prstGeom>
        </p:spPr>
      </p:pic>
      <p:sp>
        <p:nvSpPr>
          <p:cNvPr id="3" name="Content Placeholder 2"/>
          <p:cNvSpPr txBox="1">
            <a:spLocks/>
          </p:cNvSpPr>
          <p:nvPr/>
        </p:nvSpPr>
        <p:spPr>
          <a:xfrm>
            <a:off x="301321" y="1350818"/>
            <a:ext cx="10666862" cy="3698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u="sng" dirty="0" smtClean="0"/>
              <a:t>Thank you for your time</a:t>
            </a:r>
          </a:p>
          <a:p>
            <a:pPr marL="0" indent="0">
              <a:buNone/>
            </a:pPr>
            <a:endParaRPr lang="en-GB" sz="3000" b="1" dirty="0"/>
          </a:p>
          <a:p>
            <a:r>
              <a:rPr lang="en-GB" sz="3000" b="1" dirty="0" smtClean="0"/>
              <a:t>Parent forum slips – collect from the back and hand to </a:t>
            </a:r>
          </a:p>
          <a:p>
            <a:pPr>
              <a:buNone/>
            </a:pPr>
            <a:r>
              <a:rPr lang="en-GB" sz="3000" b="1" dirty="0" smtClean="0">
                <a:latin typeface="Arial" pitchFamily="34" charset="0"/>
                <a:cs typeface="Arial" pitchFamily="34" charset="0"/>
              </a:rPr>
              <a:t>Mrs Jean-Baptiste</a:t>
            </a:r>
            <a:r>
              <a:rPr lang="en-GB" sz="3200" b="1" dirty="0" smtClean="0">
                <a:latin typeface="Arial" pitchFamily="34" charset="0"/>
                <a:cs typeface="Arial" pitchFamily="34" charset="0"/>
              </a:rPr>
              <a:t> </a:t>
            </a:r>
            <a:endParaRPr lang="en-GB" sz="3000" b="1" dirty="0"/>
          </a:p>
          <a:p>
            <a:endParaRPr lang="en-GB" sz="3000" b="1" dirty="0"/>
          </a:p>
        </p:txBody>
      </p:sp>
    </p:spTree>
    <p:extLst>
      <p:ext uri="{BB962C8B-B14F-4D97-AF65-F5344CB8AC3E}">
        <p14:creationId xmlns:p14="http://schemas.microsoft.com/office/powerpoint/2010/main" val="348859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609600"/>
            <a:ext cx="9548947" cy="1320800"/>
          </a:xfrm>
        </p:spPr>
        <p:txBody>
          <a:bodyPr>
            <a:normAutofit/>
          </a:bodyPr>
          <a:lstStyle/>
          <a:p>
            <a:r>
              <a:rPr lang="en-GB" sz="4000" b="1" u="sng" dirty="0" smtClean="0"/>
              <a:t>How does my daughter get into Separate Science?</a:t>
            </a:r>
            <a:endParaRPr lang="en-GB" sz="4000" b="1" u="sng" dirty="0"/>
          </a:p>
        </p:txBody>
      </p:sp>
      <p:sp>
        <p:nvSpPr>
          <p:cNvPr id="3" name="Content Placeholder 2"/>
          <p:cNvSpPr>
            <a:spLocks noGrp="1"/>
          </p:cNvSpPr>
          <p:nvPr>
            <p:ph idx="1"/>
          </p:nvPr>
        </p:nvSpPr>
        <p:spPr>
          <a:xfrm>
            <a:off x="572831" y="2199777"/>
            <a:ext cx="9172059" cy="4296026"/>
          </a:xfrm>
        </p:spPr>
        <p:txBody>
          <a:bodyPr>
            <a:normAutofit/>
          </a:bodyPr>
          <a:lstStyle/>
          <a:p>
            <a:r>
              <a:rPr lang="en-GB" sz="2800" dirty="0" smtClean="0"/>
              <a:t>Entry test on </a:t>
            </a:r>
            <a:r>
              <a:rPr lang="en-GB" sz="2800" b="1" dirty="0" smtClean="0">
                <a:latin typeface="Comic Sans MS" panose="030F0702030302020204" pitchFamily="66" charset="0"/>
              </a:rPr>
              <a:t>Wednesday 7</a:t>
            </a:r>
            <a:r>
              <a:rPr lang="en-GB" sz="2800" b="1" baseline="30000" dirty="0" smtClean="0">
                <a:latin typeface="Comic Sans MS" panose="030F0702030302020204" pitchFamily="66" charset="0"/>
              </a:rPr>
              <a:t>th</a:t>
            </a:r>
            <a:r>
              <a:rPr lang="en-GB" sz="2800" b="1" dirty="0" smtClean="0">
                <a:latin typeface="Comic Sans MS" panose="030F0702030302020204" pitchFamily="66" charset="0"/>
              </a:rPr>
              <a:t> February</a:t>
            </a:r>
          </a:p>
          <a:p>
            <a:r>
              <a:rPr lang="en-GB" sz="2800" dirty="0" smtClean="0"/>
              <a:t>Letters are given </a:t>
            </a:r>
            <a:r>
              <a:rPr lang="en-GB" sz="2800" dirty="0"/>
              <a:t>out to targeted students</a:t>
            </a:r>
          </a:p>
          <a:p>
            <a:r>
              <a:rPr lang="en-GB" sz="2800" dirty="0"/>
              <a:t>If </a:t>
            </a:r>
            <a:r>
              <a:rPr lang="en-GB" sz="2800" dirty="0" smtClean="0"/>
              <a:t>students are interested they can request a letter</a:t>
            </a:r>
            <a:endParaRPr lang="en-GB" sz="2800" dirty="0"/>
          </a:p>
          <a:p>
            <a:r>
              <a:rPr lang="en-GB" sz="2800" dirty="0"/>
              <a:t>Letter gives guidance on what to study for test</a:t>
            </a:r>
          </a:p>
          <a:p>
            <a:r>
              <a:rPr lang="en-GB" sz="2800" dirty="0" smtClean="0"/>
              <a:t>A good Level 6&gt; is recommended </a:t>
            </a:r>
          </a:p>
          <a:p>
            <a:r>
              <a:rPr lang="en-GB" sz="2800" dirty="0" smtClean="0"/>
              <a:t>More information also available on Options evening</a:t>
            </a:r>
          </a:p>
        </p:txBody>
      </p:sp>
    </p:spTree>
    <p:extLst>
      <p:ext uri="{BB962C8B-B14F-4D97-AF65-F5344CB8AC3E}">
        <p14:creationId xmlns:p14="http://schemas.microsoft.com/office/powerpoint/2010/main" val="72746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What do I need to do now? </a:t>
            </a:r>
            <a:endParaRPr lang="en-GB" sz="4000" b="1" u="sng" dirty="0"/>
          </a:p>
        </p:txBody>
      </p:sp>
      <p:sp>
        <p:nvSpPr>
          <p:cNvPr id="3" name="Content Placeholder 2"/>
          <p:cNvSpPr>
            <a:spLocks noGrp="1"/>
          </p:cNvSpPr>
          <p:nvPr>
            <p:ph idx="1"/>
          </p:nvPr>
        </p:nvSpPr>
        <p:spPr>
          <a:xfrm>
            <a:off x="248195" y="1566823"/>
            <a:ext cx="10646228" cy="5291177"/>
          </a:xfrm>
        </p:spPr>
        <p:txBody>
          <a:bodyPr>
            <a:normAutofit lnSpcReduction="10000"/>
          </a:bodyPr>
          <a:lstStyle/>
          <a:p>
            <a:r>
              <a:rPr lang="en-GB" sz="3600" dirty="0" smtClean="0"/>
              <a:t>Have a discussion with your daughter</a:t>
            </a:r>
          </a:p>
          <a:p>
            <a:endParaRPr lang="en-GB" sz="3600" dirty="0" smtClean="0"/>
          </a:p>
          <a:p>
            <a:r>
              <a:rPr lang="en-GB" sz="3600" dirty="0" smtClean="0"/>
              <a:t>Things to think about: </a:t>
            </a:r>
          </a:p>
          <a:p>
            <a:pPr lvl="1"/>
            <a:r>
              <a:rPr lang="en-GB" sz="3200" dirty="0" smtClean="0"/>
              <a:t>Does she intend to study science at A-level? </a:t>
            </a:r>
          </a:p>
          <a:p>
            <a:pPr lvl="1"/>
            <a:r>
              <a:rPr lang="en-GB" sz="3200" dirty="0" smtClean="0"/>
              <a:t>Is she prepared for the extra workload of triple science? </a:t>
            </a:r>
          </a:p>
          <a:p>
            <a:pPr lvl="1"/>
            <a:r>
              <a:rPr lang="en-GB" sz="3200" dirty="0" smtClean="0"/>
              <a:t>Skills she will need: </a:t>
            </a:r>
            <a:r>
              <a:rPr lang="en-GB" sz="3200" i="1" dirty="0" smtClean="0"/>
              <a:t>Time-management, organisation, self-motivation, committed, hardworking </a:t>
            </a:r>
          </a:p>
        </p:txBody>
      </p:sp>
    </p:spTree>
    <p:extLst>
      <p:ext uri="{BB962C8B-B14F-4D97-AF65-F5344CB8AC3E}">
        <p14:creationId xmlns:p14="http://schemas.microsoft.com/office/powerpoint/2010/main" val="240412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Arial" pitchFamily="34" charset="0"/>
                <a:cs typeface="Arial" pitchFamily="34" charset="0"/>
              </a:rPr>
              <a:t>Assessment System/ Measuring Progress </a:t>
            </a:r>
            <a:r>
              <a:rPr lang="en-GB" dirty="0" smtClean="0">
                <a:solidFill>
                  <a:schemeClr val="tx1"/>
                </a:solidFill>
                <a:latin typeface="Arial" pitchFamily="34" charset="0"/>
                <a:cs typeface="Arial" pitchFamily="34" charset="0"/>
              </a:rPr>
              <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Mr </a:t>
            </a:r>
            <a:r>
              <a:rPr lang="en-GB" dirty="0" err="1" smtClean="0">
                <a:solidFill>
                  <a:schemeClr val="tx1"/>
                </a:solidFill>
                <a:latin typeface="Arial" pitchFamily="34" charset="0"/>
                <a:cs typeface="Arial" pitchFamily="34" charset="0"/>
              </a:rPr>
              <a:t>Shackson</a:t>
            </a:r>
            <a:r>
              <a:rPr lang="en-GB"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Assistant </a:t>
            </a:r>
            <a:r>
              <a:rPr lang="en-GB" dirty="0" err="1" smtClean="0">
                <a:solidFill>
                  <a:schemeClr val="tx1"/>
                </a:solidFill>
                <a:latin typeface="Arial" pitchFamily="34" charset="0"/>
                <a:cs typeface="Arial" pitchFamily="34" charset="0"/>
              </a:rPr>
              <a:t>Headteacher</a:t>
            </a:r>
            <a:r>
              <a:rPr lang="en-GB" dirty="0" smtClean="0">
                <a:solidFill>
                  <a:schemeClr val="tx1"/>
                </a:solidFill>
                <a:latin typeface="Arial" pitchFamily="34" charset="0"/>
                <a:cs typeface="Arial" pitchFamily="34" charset="0"/>
              </a:rPr>
              <a:t>)</a:t>
            </a:r>
            <a:endParaRPr lang="en-GB" dirty="0"/>
          </a:p>
        </p:txBody>
      </p:sp>
      <p:sp>
        <p:nvSpPr>
          <p:cNvPr id="5" name="Subtitle 4"/>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t="24908"/>
          <a:stretch/>
        </p:blipFill>
        <p:spPr>
          <a:xfrm>
            <a:off x="665748" y="1619474"/>
            <a:ext cx="4628148" cy="501033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54079658"/>
              </p:ext>
            </p:extLst>
          </p:nvPr>
        </p:nvGraphicFramePr>
        <p:xfrm>
          <a:off x="7074569" y="1619474"/>
          <a:ext cx="3801980" cy="5119036"/>
        </p:xfrm>
        <a:graphic>
          <a:graphicData uri="http://schemas.openxmlformats.org/drawingml/2006/table">
            <a:tbl>
              <a:tblPr firstRow="1" bandRow="1">
                <a:tableStyleId>{5C22544A-7EE6-4342-B048-85BDC9FD1C3A}</a:tableStyleId>
              </a:tblPr>
              <a:tblGrid>
                <a:gridCol w="3801980"/>
              </a:tblGrid>
              <a:tr h="1644316">
                <a:tc>
                  <a:txBody>
                    <a:bodyPr/>
                    <a:lstStyle/>
                    <a:p>
                      <a:r>
                        <a:rPr lang="en-GB" sz="3600" dirty="0" smtClean="0"/>
                        <a:t>Exceeding</a:t>
                      </a:r>
                      <a:r>
                        <a:rPr lang="en-GB" sz="3600" baseline="0" dirty="0" smtClean="0"/>
                        <a:t> the expected progress</a:t>
                      </a:r>
                      <a:endParaRPr lang="en-GB" sz="3600" dirty="0"/>
                    </a:p>
                  </a:txBody>
                  <a:tcPr/>
                </a:tc>
              </a:tr>
              <a:tr h="1644316">
                <a:tc>
                  <a:txBody>
                    <a:bodyPr/>
                    <a:lstStyle/>
                    <a:p>
                      <a:r>
                        <a:rPr lang="en-GB" sz="3600" dirty="0" smtClean="0"/>
                        <a:t>Making good progress</a:t>
                      </a:r>
                      <a:endParaRPr lang="en-GB" sz="3600" dirty="0"/>
                    </a:p>
                  </a:txBody>
                  <a:tcPr/>
                </a:tc>
              </a:tr>
              <a:tr h="1644316">
                <a:tc>
                  <a:txBody>
                    <a:bodyPr/>
                    <a:lstStyle/>
                    <a:p>
                      <a:r>
                        <a:rPr lang="en-GB" sz="3600" dirty="0" smtClean="0"/>
                        <a:t>Not making the expected progress</a:t>
                      </a:r>
                      <a:endParaRPr lang="en-GB" sz="3600" dirty="0"/>
                    </a:p>
                  </a:txBody>
                  <a:tcPr/>
                </a:tc>
              </a:tr>
            </a:tbl>
          </a:graphicData>
        </a:graphic>
      </p:graphicFrame>
      <p:sp>
        <p:nvSpPr>
          <p:cNvPr id="8" name="TextBox 7"/>
          <p:cNvSpPr txBox="1"/>
          <p:nvPr/>
        </p:nvSpPr>
        <p:spPr>
          <a:xfrm>
            <a:off x="842211" y="505326"/>
            <a:ext cx="4451685" cy="646331"/>
          </a:xfrm>
          <a:prstGeom prst="rect">
            <a:avLst/>
          </a:prstGeom>
          <a:noFill/>
        </p:spPr>
        <p:txBody>
          <a:bodyPr wrap="square" rtlCol="0">
            <a:spAutoFit/>
          </a:bodyPr>
          <a:lstStyle/>
          <a:p>
            <a:r>
              <a:rPr lang="en-GB" sz="3600" b="1" dirty="0" smtClean="0"/>
              <a:t>Attainment</a:t>
            </a:r>
            <a:endParaRPr lang="en-GB" sz="3600" b="1" dirty="0"/>
          </a:p>
        </p:txBody>
      </p:sp>
      <p:sp>
        <p:nvSpPr>
          <p:cNvPr id="9" name="TextBox 8"/>
          <p:cNvSpPr txBox="1"/>
          <p:nvPr/>
        </p:nvSpPr>
        <p:spPr>
          <a:xfrm>
            <a:off x="7106653" y="505326"/>
            <a:ext cx="4451685" cy="646331"/>
          </a:xfrm>
          <a:prstGeom prst="rect">
            <a:avLst/>
          </a:prstGeom>
          <a:noFill/>
        </p:spPr>
        <p:txBody>
          <a:bodyPr wrap="square" rtlCol="0">
            <a:spAutoFit/>
          </a:bodyPr>
          <a:lstStyle/>
          <a:p>
            <a:r>
              <a:rPr lang="en-GB" sz="3600" b="1" dirty="0" smtClean="0"/>
              <a:t>Progress</a:t>
            </a:r>
            <a:endParaRPr lang="en-GB" sz="3600" b="1" dirty="0"/>
          </a:p>
        </p:txBody>
      </p:sp>
    </p:spTree>
    <p:extLst>
      <p:ext uri="{BB962C8B-B14F-4D97-AF65-F5344CB8AC3E}">
        <p14:creationId xmlns:p14="http://schemas.microsoft.com/office/powerpoint/2010/main" val="116226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Walthamstow School for Girls - Subject Information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57" y="0"/>
            <a:ext cx="11398685" cy="6858000"/>
          </a:xfrm>
          <a:prstGeom prst="rect">
            <a:avLst/>
          </a:prstGeom>
        </p:spPr>
      </p:pic>
    </p:spTree>
    <p:extLst>
      <p:ext uri="{BB962C8B-B14F-4D97-AF65-F5344CB8AC3E}">
        <p14:creationId xmlns:p14="http://schemas.microsoft.com/office/powerpoint/2010/main" val="2051720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106</TotalTime>
  <Words>1642</Words>
  <Application>Microsoft Office PowerPoint</Application>
  <PresentationFormat>Widescreen</PresentationFormat>
  <Paragraphs>224</Paragraphs>
  <Slides>48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Adobe Fan Heiti Std B</vt:lpstr>
      <vt:lpstr>Arial</vt:lpstr>
      <vt:lpstr>Calibri</vt:lpstr>
      <vt:lpstr>Comic Sans MS</vt:lpstr>
      <vt:lpstr>Trebuchet MS</vt:lpstr>
      <vt:lpstr>Wingdings 3</vt:lpstr>
      <vt:lpstr>Facet</vt:lpstr>
      <vt:lpstr>Welcome</vt:lpstr>
      <vt:lpstr>                                           Year 9 Parent Information Evening         </vt:lpstr>
      <vt:lpstr>Key Stage 4 Science</vt:lpstr>
      <vt:lpstr>What Science courses do we offer?</vt:lpstr>
      <vt:lpstr>How does my daughter get into Separate Science?</vt:lpstr>
      <vt:lpstr>What do I need to do now? </vt:lpstr>
      <vt:lpstr>Assessment System/ Measuring Progress  ( Mr Shackson  Assistant Headteacher)</vt:lpstr>
      <vt:lpstr>PowerPoint Presentation</vt:lpstr>
      <vt:lpstr>PowerPoint Presentation</vt:lpstr>
      <vt:lpstr>PowerPoint Presentation</vt:lpstr>
      <vt:lpstr>PowerPoint Presentation</vt:lpstr>
      <vt:lpstr>Attainment 8</vt:lpstr>
      <vt:lpstr>Progress 8</vt:lpstr>
      <vt:lpstr>PowerPoint Presentation</vt:lpstr>
      <vt:lpstr>English Baccalaureate (Ebacc) </vt:lpstr>
      <vt:lpstr>GREEN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Safety </vt:lpstr>
      <vt:lpstr>PowerPoint Presentation</vt:lpstr>
      <vt:lpstr>E-Safety Issues</vt:lpstr>
      <vt:lpstr>E-Safety Issues</vt:lpstr>
      <vt:lpstr>E-Safety Issues</vt:lpstr>
      <vt:lpstr>E-Safety Issues</vt:lpstr>
      <vt:lpstr>E-Safety Issues</vt:lpstr>
      <vt:lpstr>E-Safety Issues</vt:lpstr>
      <vt:lpstr>E-Safety Issues</vt:lpstr>
      <vt:lpstr>What do we do at WSFG to protect your daughter?</vt:lpstr>
      <vt:lpstr>What do we do at WSFG to protect your daughter?</vt:lpstr>
      <vt:lpstr>What do we do at WSFG to protect your daughter?</vt:lpstr>
      <vt:lpstr>What do we do at WSFG to protect your daughter?</vt:lpstr>
      <vt:lpstr>What can you do to protect your daughter?</vt:lpstr>
      <vt:lpstr>What can you do to protect your daughter?</vt:lpstr>
      <vt:lpstr>What can you do to protect your daughter?</vt:lpstr>
      <vt:lpstr>More Information</vt:lpstr>
      <vt:lpstr>Screen Time </vt:lpstr>
      <vt:lpstr>Screen Time &amp; Bed Time</vt:lpstr>
      <vt:lpstr>PowerPoint Presentation</vt:lpstr>
      <vt:lpstr>PowerPoint Presentation</vt:lpstr>
      <vt:lpstr>PowerPoint Presentation</vt:lpstr>
      <vt:lpstr>PowerPoint Presentation</vt:lpstr>
    </vt:vector>
  </TitlesOfParts>
  <Company>Walthamstow School for Girls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Information Evening                                Wednesday 1st November 2017 The aim of this evening is to provide you with details on key events your daughter will need to prepare for this year and how to support her in core subjects: *   College Applications, Ms Philippou/Mr Shackson *   Professional Interview Day &amp; Careers Advice Meetings, Ms              Philippou *   Apprenticeships, Mr Shackson *   English – final preparations/revision strategies, Ms Baldwin *   Maths – maths mock, interventions and revision software, Mr  Fowler/Mr Salmon *   Science, Mr Kerr *   Geography Field Trip, Ms Fearnley *   Close</dc:title>
  <dc:creator>Rachel Warren</dc:creator>
  <cp:lastModifiedBy>Tracy Jean-Baptiste</cp:lastModifiedBy>
  <cp:revision>18</cp:revision>
  <dcterms:created xsi:type="dcterms:W3CDTF">2017-10-30T07:36:08Z</dcterms:created>
  <dcterms:modified xsi:type="dcterms:W3CDTF">2017-11-21T17:18:05Z</dcterms:modified>
</cp:coreProperties>
</file>