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0"/>
  </p:notesMasterIdLst>
  <p:sldIdLst>
    <p:sldId id="259" r:id="rId5"/>
    <p:sldId id="260" r:id="rId6"/>
    <p:sldId id="261" r:id="rId7"/>
    <p:sldId id="262" r:id="rId8"/>
    <p:sldId id="265" r:id="rId9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D2E6"/>
    <a:srgbClr val="1459AC"/>
    <a:srgbClr val="6CA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99585B-12F3-41E7-A444-5623B133212A}" type="datetimeFigureOut">
              <a:rPr lang="en-GB" smtClean="0"/>
              <a:t>09/03/2022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99D869-BCBB-4AF6-9386-F6356FF905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234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ps_bar_p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4551"/>
            <a:ext cx="121920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112395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0684" y="3111500"/>
            <a:ext cx="8534400" cy="1752600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57973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636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3084" y="358775"/>
            <a:ext cx="2590800" cy="5518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358775"/>
            <a:ext cx="7569200" cy="55181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234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494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058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484313"/>
            <a:ext cx="5080000" cy="439261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3884" y="1484313"/>
            <a:ext cx="5080000" cy="439261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577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074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890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464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7320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0792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mps_bar_ps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076"/>
            <a:ext cx="121920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0684" y="358775"/>
            <a:ext cx="1036320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0684" y="1484313"/>
            <a:ext cx="10363200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9581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 kern="1200">
          <a:solidFill>
            <a:srgbClr val="000099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Arial" panose="020B0604020202020204" pitchFamily="34" charset="0"/>
        </a:defRPr>
      </a:lvl5pPr>
      <a:lvl6pPr marL="457200" algn="l" rtl="0" fontAlgn="base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Arial" panose="020B0604020202020204" pitchFamily="34" charset="0"/>
        </a:defRPr>
      </a:lvl6pPr>
      <a:lvl7pPr marL="914400" algn="l" rtl="0" fontAlgn="base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Arial" panose="020B0604020202020204" pitchFamily="34" charset="0"/>
        </a:defRPr>
      </a:lvl7pPr>
      <a:lvl8pPr marL="1371600" algn="l" rtl="0" fontAlgn="base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Arial" panose="020B0604020202020204" pitchFamily="34" charset="0"/>
        </a:defRPr>
      </a:lvl8pPr>
      <a:lvl9pPr marL="1828800" algn="l" rtl="0" fontAlgn="base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ts val="600"/>
        </a:spcBef>
        <a:spcAft>
          <a:spcPts val="600"/>
        </a:spcAft>
        <a:buChar char="•"/>
        <a:defRPr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ts val="600"/>
        </a:spcBef>
        <a:spcAft>
          <a:spcPts val="600"/>
        </a:spcAft>
        <a:buChar char="–"/>
        <a:defRPr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ts val="600"/>
        </a:spcBef>
        <a:spcAft>
          <a:spcPts val="600"/>
        </a:spcAft>
        <a:buChar char="•"/>
        <a:defRPr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ts val="600"/>
        </a:spcBef>
        <a:spcAft>
          <a:spcPts val="600"/>
        </a:spcAft>
        <a:buChar char="–"/>
        <a:defRPr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ts val="600"/>
        </a:spcBef>
        <a:spcAft>
          <a:spcPts val="600"/>
        </a:spcAft>
        <a:buChar char="»"/>
        <a:defRPr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582" y="149629"/>
            <a:ext cx="9097042" cy="59851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/>
          <p:cNvSpPr/>
          <p:nvPr/>
        </p:nvSpPr>
        <p:spPr bwMode="auto">
          <a:xfrm>
            <a:off x="141314" y="1920240"/>
            <a:ext cx="2776451" cy="4081549"/>
          </a:xfrm>
          <a:prstGeom prst="rect">
            <a:avLst/>
          </a:prstGeom>
          <a:solidFill>
            <a:srgbClr val="BCD2E6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3200" b="0" i="1" u="sng" strike="noStrike" cap="none" normalizeH="0" baseline="0" dirty="0" smtClean="0">
                <a:ln>
                  <a:noFill/>
                </a:ln>
                <a:solidFill>
                  <a:schemeClr val="accent3">
                    <a:lumMod val="95000"/>
                  </a:schemeClr>
                </a:solidFill>
                <a:effectLst/>
              </a:rPr>
              <a:t>CANNABIS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3200" i="1" u="sng" dirty="0" smtClean="0">
                <a:solidFill>
                  <a:schemeClr val="accent3">
                    <a:lumMod val="95000"/>
                  </a:schemeClr>
                </a:solidFill>
              </a:rPr>
              <a:t>EDIBLES.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dirty="0" smtClean="0">
              <a:solidFill>
                <a:schemeClr val="accent3">
                  <a:lumMod val="95000"/>
                </a:schemeClr>
              </a:solidFill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dirty="0" smtClean="0">
                <a:solidFill>
                  <a:schemeClr val="accent3">
                    <a:lumMod val="95000"/>
                  </a:schemeClr>
                </a:solidFill>
                <a:cs typeface="Arial" panose="020B0604020202020204" pitchFamily="34" charset="0"/>
              </a:rPr>
              <a:t>INFORMATION AND ADVICE FOR CHILDREN, PARENTS AND PROFESSIONALS  </a:t>
            </a:r>
            <a:endParaRPr kumimoji="0" lang="en-GB" sz="2000" b="0" u="none" strike="noStrike" cap="none" normalizeH="0" baseline="0" dirty="0" smtClean="0">
              <a:ln>
                <a:noFill/>
              </a:ln>
              <a:solidFill>
                <a:schemeClr val="accent3">
                  <a:lumMod val="95000"/>
                </a:schemeClr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14" y="604383"/>
            <a:ext cx="275272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9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46936" y="199506"/>
            <a:ext cx="4932139" cy="2560320"/>
          </a:xfrm>
          <a:prstGeom prst="rect">
            <a:avLst/>
          </a:prstGeom>
          <a:solidFill>
            <a:srgbClr val="BCD2E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</a:rPr>
              <a:t>WHAT ARE CANNABIS EDIBLES?</a:t>
            </a:r>
          </a:p>
          <a:p>
            <a:r>
              <a:rPr lang="en-GB" sz="1600" b="1" dirty="0" smtClean="0">
                <a:solidFill>
                  <a:srgbClr val="1459AC"/>
                </a:solidFill>
                <a:latin typeface="Arial" panose="020B0604020202020204" pitchFamily="34" charset="0"/>
              </a:rPr>
              <a:t> </a:t>
            </a:r>
            <a:r>
              <a:rPr lang="en-GB" sz="1400" dirty="0">
                <a:solidFill>
                  <a:schemeClr val="bg1"/>
                </a:solidFill>
              </a:rPr>
              <a:t>Laced with a </a:t>
            </a:r>
            <a:r>
              <a:rPr lang="en-GB" sz="1400" dirty="0" smtClean="0">
                <a:solidFill>
                  <a:schemeClr val="bg1"/>
                </a:solidFill>
              </a:rPr>
              <a:t>THC the active ingredient in Cannabis, edibles </a:t>
            </a:r>
            <a:r>
              <a:rPr lang="en-GB" sz="1400" dirty="0">
                <a:solidFill>
                  <a:schemeClr val="bg1"/>
                </a:solidFill>
              </a:rPr>
              <a:t>are </a:t>
            </a:r>
            <a:r>
              <a:rPr lang="en-GB" sz="1400" dirty="0" smtClean="0">
                <a:solidFill>
                  <a:schemeClr val="bg1"/>
                </a:solidFill>
              </a:rPr>
              <a:t>a Class B drug </a:t>
            </a:r>
            <a:r>
              <a:rPr lang="en-GB" sz="1400" dirty="0">
                <a:solidFill>
                  <a:schemeClr val="bg1"/>
                </a:solidFill>
              </a:rPr>
              <a:t>and really strong ‘sweet’ </a:t>
            </a:r>
            <a:r>
              <a:rPr lang="en-GB" sz="1400" dirty="0" smtClean="0">
                <a:solidFill>
                  <a:schemeClr val="bg1"/>
                </a:solidFill>
              </a:rPr>
              <a:t>aimed at </a:t>
            </a:r>
            <a:r>
              <a:rPr lang="en-GB" sz="1400" dirty="0">
                <a:solidFill>
                  <a:schemeClr val="bg1"/>
                </a:solidFill>
              </a:rPr>
              <a:t>young </a:t>
            </a:r>
            <a:r>
              <a:rPr lang="en-GB" sz="1400" dirty="0" smtClean="0">
                <a:solidFill>
                  <a:schemeClr val="bg1"/>
                </a:solidFill>
              </a:rPr>
              <a:t>people. </a:t>
            </a:r>
          </a:p>
          <a:p>
            <a:pPr algn="just"/>
            <a:r>
              <a:rPr lang="en-GB" sz="1400" dirty="0" smtClean="0">
                <a:solidFill>
                  <a:schemeClr val="bg1"/>
                </a:solidFill>
              </a:rPr>
              <a:t>They are disguised </a:t>
            </a:r>
            <a:r>
              <a:rPr lang="en-GB" sz="1400" dirty="0">
                <a:solidFill>
                  <a:schemeClr val="bg1"/>
                </a:solidFill>
              </a:rPr>
              <a:t>in the form of </a:t>
            </a:r>
            <a:r>
              <a:rPr lang="en-GB" sz="1400" dirty="0" smtClean="0">
                <a:solidFill>
                  <a:schemeClr val="bg1"/>
                </a:solidFill>
              </a:rPr>
              <a:t>sweets, chocolate </a:t>
            </a:r>
            <a:r>
              <a:rPr lang="en-GB" sz="1400" dirty="0">
                <a:solidFill>
                  <a:schemeClr val="bg1"/>
                </a:solidFill>
              </a:rPr>
              <a:t>and drinks. Although cannabis edibles contain an</a:t>
            </a:r>
          </a:p>
          <a:p>
            <a:pPr algn="just"/>
            <a:r>
              <a:rPr lang="en-GB" sz="1400" dirty="0">
                <a:solidFill>
                  <a:schemeClr val="bg1"/>
                </a:solidFill>
              </a:rPr>
              <a:t>element of cannabis, they do not have the smell or </a:t>
            </a:r>
            <a:r>
              <a:rPr lang="en-GB" sz="1400" dirty="0" smtClean="0">
                <a:solidFill>
                  <a:schemeClr val="bg1"/>
                </a:solidFill>
              </a:rPr>
              <a:t>appearance of </a:t>
            </a:r>
            <a:r>
              <a:rPr lang="en-GB" sz="1400" dirty="0">
                <a:solidFill>
                  <a:schemeClr val="bg1"/>
                </a:solidFill>
              </a:rPr>
              <a:t>cannabis. Instead, they look and smell like </a:t>
            </a:r>
            <a:r>
              <a:rPr lang="en-GB" sz="1400" dirty="0" smtClean="0">
                <a:solidFill>
                  <a:schemeClr val="bg1"/>
                </a:solidFill>
              </a:rPr>
              <a:t>commercially purchased items </a:t>
            </a:r>
            <a:r>
              <a:rPr lang="en-GB" sz="1400" dirty="0">
                <a:solidFill>
                  <a:schemeClr val="bg1"/>
                </a:solidFill>
              </a:rPr>
              <a:t>but </a:t>
            </a:r>
            <a:r>
              <a:rPr lang="en-GB" sz="1400" dirty="0" smtClean="0">
                <a:solidFill>
                  <a:schemeClr val="bg1"/>
                </a:solidFill>
              </a:rPr>
              <a:t>can be </a:t>
            </a:r>
            <a:r>
              <a:rPr lang="en-GB" sz="1400" dirty="0">
                <a:solidFill>
                  <a:schemeClr val="bg1"/>
                </a:solidFill>
              </a:rPr>
              <a:t>much stronger than other cannabis products.</a:t>
            </a:r>
            <a:endParaRPr kumimoji="0" lang="en-GB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68338">
            <a:off x="803520" y="2461721"/>
            <a:ext cx="5387586" cy="26906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8443" y="2901353"/>
            <a:ext cx="1242970" cy="1303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2108" y="5368635"/>
            <a:ext cx="1037049" cy="7868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620" y="4301154"/>
            <a:ext cx="1153873" cy="103909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8443" y="1809427"/>
            <a:ext cx="1118460" cy="9725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2447" y="1818867"/>
            <a:ext cx="1084258" cy="9725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ight Arrow 8"/>
          <p:cNvSpPr/>
          <p:nvPr/>
        </p:nvSpPr>
        <p:spPr bwMode="auto">
          <a:xfrm>
            <a:off x="8445109" y="1825559"/>
            <a:ext cx="2044930" cy="933210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Artwork changed slightly and has the edition of POT tart</a:t>
            </a:r>
            <a:r>
              <a:rPr kumimoji="0" lang="en-GB" sz="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strength info to distinguish</a:t>
            </a:r>
            <a:endParaRPr kumimoji="0" lang="en-GB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220393" y="199505"/>
            <a:ext cx="6706510" cy="1537855"/>
          </a:xfrm>
          <a:prstGeom prst="rect">
            <a:avLst/>
          </a:prstGeom>
          <a:solidFill>
            <a:srgbClr val="BCD2E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2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CAN YOU IDENTIFY CANNABIS EDIBLES?</a:t>
            </a:r>
          </a:p>
          <a:p>
            <a:pPr algn="just"/>
            <a:r>
              <a:rPr lang="en-GB" sz="1400" dirty="0" smtClean="0">
                <a:solidFill>
                  <a:schemeClr val="bg1"/>
                </a:solidFill>
              </a:rPr>
              <a:t>Cannabis </a:t>
            </a:r>
            <a:r>
              <a:rPr lang="en-GB" sz="1400" dirty="0">
                <a:solidFill>
                  <a:schemeClr val="bg1"/>
                </a:solidFill>
              </a:rPr>
              <a:t>edibles can be difficult to identify. Sometimes </a:t>
            </a:r>
            <a:r>
              <a:rPr lang="en-GB" sz="1400" dirty="0" smtClean="0">
                <a:solidFill>
                  <a:schemeClr val="bg1"/>
                </a:solidFill>
              </a:rPr>
              <a:t>the packaging </a:t>
            </a:r>
            <a:r>
              <a:rPr lang="en-GB" sz="1400" dirty="0">
                <a:solidFill>
                  <a:schemeClr val="bg1"/>
                </a:solidFill>
              </a:rPr>
              <a:t>differs slightly from shop </a:t>
            </a:r>
            <a:r>
              <a:rPr lang="en-GB" sz="1400" dirty="0" smtClean="0">
                <a:solidFill>
                  <a:schemeClr val="bg1"/>
                </a:solidFill>
              </a:rPr>
              <a:t>bought items</a:t>
            </a:r>
            <a:r>
              <a:rPr lang="en-GB" sz="1400" dirty="0">
                <a:solidFill>
                  <a:schemeClr val="bg1"/>
                </a:solidFill>
              </a:rPr>
              <a:t>. </a:t>
            </a:r>
            <a:r>
              <a:rPr lang="en-GB" sz="1400" dirty="0" smtClean="0">
                <a:solidFill>
                  <a:schemeClr val="bg1"/>
                </a:solidFill>
              </a:rPr>
              <a:t>Differences can be </a:t>
            </a:r>
            <a:r>
              <a:rPr lang="en-GB" sz="1400" dirty="0">
                <a:solidFill>
                  <a:schemeClr val="bg1"/>
                </a:solidFill>
              </a:rPr>
              <a:t>in </a:t>
            </a:r>
            <a:r>
              <a:rPr lang="en-GB" sz="1400" dirty="0" smtClean="0">
                <a:solidFill>
                  <a:schemeClr val="bg1"/>
                </a:solidFill>
              </a:rPr>
              <a:t>appearance</a:t>
            </a:r>
            <a:r>
              <a:rPr lang="en-GB" sz="1400" dirty="0">
                <a:solidFill>
                  <a:schemeClr val="bg1"/>
                </a:solidFill>
              </a:rPr>
              <a:t>, spelling or poor </a:t>
            </a:r>
            <a:r>
              <a:rPr lang="en-GB" sz="1400" dirty="0" smtClean="0">
                <a:solidFill>
                  <a:schemeClr val="bg1"/>
                </a:solidFill>
              </a:rPr>
              <a:t>quality packaging</a:t>
            </a:r>
            <a:r>
              <a:rPr lang="en-GB" sz="1400" dirty="0">
                <a:solidFill>
                  <a:schemeClr val="bg1"/>
                </a:solidFill>
              </a:rPr>
              <a:t>. </a:t>
            </a:r>
            <a:r>
              <a:rPr lang="en-GB" sz="1400" dirty="0" smtClean="0">
                <a:solidFill>
                  <a:schemeClr val="bg1"/>
                </a:solidFill>
              </a:rPr>
              <a:t>Sometimes the only giveaway is the addition of a Cannabis leaf symbol or the letters THC. Below are some examples </a:t>
            </a:r>
            <a:r>
              <a:rPr lang="en-GB" sz="1400" dirty="0">
                <a:solidFill>
                  <a:schemeClr val="bg1"/>
                </a:solidFill>
              </a:rPr>
              <a:t>of shop bought </a:t>
            </a:r>
            <a:r>
              <a:rPr lang="en-GB" sz="1400" dirty="0" smtClean="0">
                <a:solidFill>
                  <a:schemeClr val="bg1"/>
                </a:solidFill>
              </a:rPr>
              <a:t>items and </a:t>
            </a:r>
            <a:r>
              <a:rPr lang="en-GB" sz="1400" dirty="0">
                <a:solidFill>
                  <a:schemeClr val="bg1"/>
                </a:solidFill>
              </a:rPr>
              <a:t>how they compare to cannabis edibles.</a:t>
            </a:r>
            <a:endParaRPr kumimoji="0" lang="en-GB" sz="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2447" y="2872963"/>
            <a:ext cx="1255046" cy="133167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8443" y="4248319"/>
            <a:ext cx="1180713" cy="10919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8803" y="5534518"/>
            <a:ext cx="1171486" cy="73154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ight Arrow 22"/>
          <p:cNvSpPr/>
          <p:nvPr/>
        </p:nvSpPr>
        <p:spPr bwMode="auto">
          <a:xfrm>
            <a:off x="8445109" y="3026044"/>
            <a:ext cx="2044930" cy="905876"/>
          </a:xfrm>
          <a:prstGeom prst="rightArrow">
            <a:avLst>
              <a:gd name="adj1" fmla="val 53670"/>
              <a:gd name="adj2" fmla="val 50000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Addition of Cannabis leaf designs and slightly altered wording</a:t>
            </a:r>
          </a:p>
        </p:txBody>
      </p:sp>
      <p:sp>
        <p:nvSpPr>
          <p:cNvPr id="24" name="Right Arrow 23"/>
          <p:cNvSpPr/>
          <p:nvPr/>
        </p:nvSpPr>
        <p:spPr bwMode="auto">
          <a:xfrm>
            <a:off x="8523531" y="4199195"/>
            <a:ext cx="1966507" cy="837403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800" dirty="0">
                <a:solidFill>
                  <a:schemeClr val="tx1"/>
                </a:solidFill>
                <a:latin typeface="Arial" panose="020B0604020202020204" pitchFamily="34" charset="0"/>
              </a:rPr>
              <a:t>Addition of Cannabis leaf designs and slightly altered wording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ight Arrow 24"/>
          <p:cNvSpPr/>
          <p:nvPr/>
        </p:nvSpPr>
        <p:spPr bwMode="auto">
          <a:xfrm>
            <a:off x="8618102" y="5340245"/>
            <a:ext cx="1914123" cy="906459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800" dirty="0">
                <a:solidFill>
                  <a:schemeClr val="tx1"/>
                </a:solidFill>
                <a:latin typeface="Arial" panose="020B0604020202020204" pitchFamily="34" charset="0"/>
              </a:rPr>
              <a:t>Addition of Cannabis leaf designs and slightly altered wording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1831162" y="5242006"/>
            <a:ext cx="5152153" cy="913503"/>
          </a:xfrm>
          <a:prstGeom prst="rect">
            <a:avLst/>
          </a:prstGeom>
          <a:solidFill>
            <a:srgbClr val="BCD2E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Due to being illegal in the </a:t>
            </a:r>
            <a:r>
              <a:rPr lang="en-GB" sz="1200" dirty="0" smtClean="0">
                <a:solidFill>
                  <a:schemeClr val="bg1"/>
                </a:solidFill>
              </a:rPr>
              <a:t>UK, Cannabis </a:t>
            </a:r>
            <a:r>
              <a:rPr lang="en-GB" sz="1200" dirty="0">
                <a:solidFill>
                  <a:schemeClr val="bg1"/>
                </a:solidFill>
              </a:rPr>
              <a:t>edibles are </a:t>
            </a:r>
            <a:r>
              <a:rPr lang="en-GB" sz="1200" dirty="0" smtClean="0">
                <a:solidFill>
                  <a:schemeClr val="bg1"/>
                </a:solidFill>
              </a:rPr>
              <a:t>generally purchased through social </a:t>
            </a:r>
            <a:r>
              <a:rPr lang="en-GB" sz="1200" dirty="0">
                <a:solidFill>
                  <a:schemeClr val="bg1"/>
                </a:solidFill>
              </a:rPr>
              <a:t>media </a:t>
            </a:r>
            <a:r>
              <a:rPr lang="en-GB" sz="1200" dirty="0" smtClean="0">
                <a:solidFill>
                  <a:schemeClr val="bg1"/>
                </a:solidFill>
              </a:rPr>
              <a:t>platforms such as Snapchat, </a:t>
            </a:r>
            <a:r>
              <a:rPr lang="en-GB" sz="1200" dirty="0" err="1" smtClean="0">
                <a:solidFill>
                  <a:schemeClr val="bg1"/>
                </a:solidFill>
              </a:rPr>
              <a:t>TikTok</a:t>
            </a:r>
            <a:r>
              <a:rPr lang="en-GB" sz="1200" dirty="0" smtClean="0">
                <a:solidFill>
                  <a:schemeClr val="bg1"/>
                </a:solidFill>
              </a:rPr>
              <a:t>, and Instagram</a:t>
            </a:r>
            <a:r>
              <a:rPr lang="en-GB" sz="1200" dirty="0">
                <a:solidFill>
                  <a:schemeClr val="bg1"/>
                </a:solidFill>
              </a:rPr>
              <a:t>. </a:t>
            </a:r>
            <a:r>
              <a:rPr lang="en-GB" sz="1200" dirty="0" smtClean="0">
                <a:solidFill>
                  <a:schemeClr val="bg1"/>
                </a:solidFill>
              </a:rPr>
              <a:t>The use of these platforms make it extremely easy for our young persons to access these drugs with the click of a button</a:t>
            </a:r>
            <a:r>
              <a:rPr lang="en-GB" sz="1600" dirty="0" smtClean="0">
                <a:solidFill>
                  <a:schemeClr val="bg1"/>
                </a:solidFill>
              </a:rPr>
              <a:t>. 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117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365761" y="91439"/>
            <a:ext cx="11554690" cy="1039092"/>
          </a:xfrm>
          <a:prstGeom prst="rect">
            <a:avLst/>
          </a:prstGeom>
          <a:solidFill>
            <a:srgbClr val="BCD2E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normalizeH="0" baseline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</a:rPr>
              <a:t>WHAT ARE THE EFFECTS OF EDIBLES ?</a:t>
            </a:r>
          </a:p>
          <a:p>
            <a:r>
              <a:rPr lang="en-GB" sz="1400" dirty="0">
                <a:solidFill>
                  <a:schemeClr val="bg1"/>
                </a:solidFill>
              </a:rPr>
              <a:t>Cannabis edibles </a:t>
            </a:r>
            <a:r>
              <a:rPr lang="en-GB" sz="1400" dirty="0" smtClean="0">
                <a:solidFill>
                  <a:schemeClr val="bg1"/>
                </a:solidFill>
              </a:rPr>
              <a:t>can be </a:t>
            </a:r>
            <a:r>
              <a:rPr lang="en-GB" sz="1400" dirty="0">
                <a:solidFill>
                  <a:schemeClr val="bg1"/>
                </a:solidFill>
              </a:rPr>
              <a:t>much stronger than other cannabis products. Unlike </a:t>
            </a:r>
            <a:r>
              <a:rPr lang="en-GB" sz="1400" dirty="0" smtClean="0">
                <a:solidFill>
                  <a:schemeClr val="bg1"/>
                </a:solidFill>
              </a:rPr>
              <a:t>smoking </a:t>
            </a:r>
            <a:r>
              <a:rPr lang="en-GB" sz="1400" dirty="0">
                <a:solidFill>
                  <a:schemeClr val="bg1"/>
                </a:solidFill>
              </a:rPr>
              <a:t>cannabis, </a:t>
            </a:r>
            <a:r>
              <a:rPr lang="en-GB" sz="1400" dirty="0" smtClean="0">
                <a:solidFill>
                  <a:schemeClr val="bg1"/>
                </a:solidFill>
              </a:rPr>
              <a:t>swallowing </a:t>
            </a:r>
            <a:r>
              <a:rPr lang="en-GB" sz="1400" dirty="0">
                <a:solidFill>
                  <a:schemeClr val="bg1"/>
                </a:solidFill>
              </a:rPr>
              <a:t>cannabis </a:t>
            </a:r>
            <a:r>
              <a:rPr lang="en-GB" sz="1400" dirty="0" smtClean="0">
                <a:solidFill>
                  <a:schemeClr val="bg1"/>
                </a:solidFill>
              </a:rPr>
              <a:t>makes it much easier </a:t>
            </a:r>
            <a:r>
              <a:rPr lang="en-GB" sz="1400" dirty="0">
                <a:solidFill>
                  <a:schemeClr val="bg1"/>
                </a:solidFill>
              </a:rPr>
              <a:t>to </a:t>
            </a:r>
            <a:r>
              <a:rPr lang="en-GB" sz="1400" dirty="0" smtClean="0">
                <a:solidFill>
                  <a:schemeClr val="bg1"/>
                </a:solidFill>
              </a:rPr>
              <a:t>consume </a:t>
            </a:r>
            <a:r>
              <a:rPr lang="en-GB" sz="1400" dirty="0">
                <a:solidFill>
                  <a:schemeClr val="bg1"/>
                </a:solidFill>
              </a:rPr>
              <a:t>but </a:t>
            </a:r>
            <a:r>
              <a:rPr lang="en-GB" sz="1400" dirty="0" smtClean="0">
                <a:solidFill>
                  <a:schemeClr val="bg1"/>
                </a:solidFill>
              </a:rPr>
              <a:t>longer </a:t>
            </a:r>
            <a:r>
              <a:rPr lang="en-GB" sz="1400" dirty="0">
                <a:solidFill>
                  <a:schemeClr val="bg1"/>
                </a:solidFill>
              </a:rPr>
              <a:t>to take effect. Young people are likely to eat too many due to the delayed </a:t>
            </a:r>
            <a:r>
              <a:rPr lang="en-GB" sz="1400" dirty="0" smtClean="0">
                <a:solidFill>
                  <a:schemeClr val="bg1"/>
                </a:solidFill>
              </a:rPr>
              <a:t>effects. Eating </a:t>
            </a:r>
            <a:r>
              <a:rPr lang="en-GB" sz="1400" dirty="0">
                <a:solidFill>
                  <a:schemeClr val="bg1"/>
                </a:solidFill>
              </a:rPr>
              <a:t>one sweet </a:t>
            </a:r>
            <a:r>
              <a:rPr lang="en-GB" sz="1400" dirty="0" smtClean="0">
                <a:solidFill>
                  <a:schemeClr val="bg1"/>
                </a:solidFill>
              </a:rPr>
              <a:t>is roughly </a:t>
            </a:r>
            <a:r>
              <a:rPr lang="en-GB" sz="1400" dirty="0">
                <a:solidFill>
                  <a:schemeClr val="bg1"/>
                </a:solidFill>
              </a:rPr>
              <a:t>equivalent to smoking one cannabis joint.</a:t>
            </a:r>
            <a:endParaRPr kumimoji="0" lang="en-GB" sz="1400" b="1" i="0" u="none" strike="noStrike" normalizeH="0" baseline="0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443" y="1222721"/>
            <a:ext cx="6608469" cy="1695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27" y="1291446"/>
            <a:ext cx="1591194" cy="17314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0027" y="1291446"/>
            <a:ext cx="2152075" cy="1761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3103" y="2879985"/>
            <a:ext cx="3748793" cy="3321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1896" y="2879984"/>
            <a:ext cx="2845662" cy="33213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5" y="3443358"/>
            <a:ext cx="2369128" cy="21945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7271">
            <a:off x="9947602" y="3580896"/>
            <a:ext cx="1656925" cy="220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4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82879" y="216130"/>
            <a:ext cx="4405746" cy="1197034"/>
          </a:xfrm>
          <a:prstGeom prst="rect">
            <a:avLst/>
          </a:prstGeom>
          <a:solidFill>
            <a:srgbClr val="BCD2E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normalizeH="0" baseline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</a:rPr>
              <a:t>MY</a:t>
            </a:r>
            <a:r>
              <a:rPr kumimoji="0" lang="en-GB" sz="2000" b="1" i="0" u="none" strike="noStrike" normalizeH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</a:rPr>
              <a:t> CHILD HAS TAKEN </a:t>
            </a:r>
            <a:r>
              <a:rPr lang="en-GB" sz="2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</a:rPr>
              <a:t>CANNABIS </a:t>
            </a:r>
            <a:r>
              <a:rPr kumimoji="0" lang="en-GB" sz="2000" b="1" i="0" u="none" strike="noStrike" normalizeH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</a:rPr>
              <a:t>EDIBLES WHAT DO I DO?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i="0" u="none" strike="noStrike" normalizeH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The most important thing is not to panic. Establish what and how many they have taken.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82879" y="1496291"/>
            <a:ext cx="4405746" cy="4526278"/>
          </a:xfrm>
          <a:prstGeom prst="rect">
            <a:avLst/>
          </a:prstGeom>
          <a:solidFill>
            <a:srgbClr val="BCD2E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following information would be of benefit if you are able to locate</a:t>
            </a:r>
            <a:r>
              <a:rPr kumimoji="0" lang="en-GB" sz="14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it?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r>
              <a:rPr lang="en-GB" sz="1400" b="1" dirty="0">
                <a:solidFill>
                  <a:srgbClr val="FF0000"/>
                </a:solidFill>
              </a:rPr>
              <a:t>1 Details of the child (age, name, medical history etc.)</a:t>
            </a:r>
          </a:p>
          <a:p>
            <a:r>
              <a:rPr lang="en-GB" sz="1400" b="1" dirty="0">
                <a:solidFill>
                  <a:srgbClr val="FF0000"/>
                </a:solidFill>
              </a:rPr>
              <a:t>2 </a:t>
            </a:r>
            <a:r>
              <a:rPr lang="en-GB" sz="1400" b="1" dirty="0" smtClean="0">
                <a:solidFill>
                  <a:srgbClr val="FF0000"/>
                </a:solidFill>
              </a:rPr>
              <a:t>What </a:t>
            </a:r>
            <a:r>
              <a:rPr lang="en-GB" sz="1400" b="1" dirty="0">
                <a:solidFill>
                  <a:srgbClr val="FF0000"/>
                </a:solidFill>
              </a:rPr>
              <a:t>happened? Did the </a:t>
            </a:r>
            <a:r>
              <a:rPr lang="en-GB" sz="1400" b="1" dirty="0" smtClean="0">
                <a:solidFill>
                  <a:srgbClr val="FF0000"/>
                </a:solidFill>
              </a:rPr>
              <a:t>young person </a:t>
            </a:r>
            <a:r>
              <a:rPr lang="en-GB" sz="1400" b="1" dirty="0">
                <a:solidFill>
                  <a:srgbClr val="FF0000"/>
                </a:solidFill>
              </a:rPr>
              <a:t>digest </a:t>
            </a:r>
            <a:r>
              <a:rPr lang="en-GB" sz="1400" b="1" dirty="0" smtClean="0">
                <a:solidFill>
                  <a:srgbClr val="FF0000"/>
                </a:solidFill>
              </a:rPr>
              <a:t>cannabis edibles </a:t>
            </a:r>
            <a:r>
              <a:rPr lang="en-GB" sz="1400" b="1" dirty="0">
                <a:solidFill>
                  <a:srgbClr val="FF0000"/>
                </a:solidFill>
              </a:rPr>
              <a:t>or </a:t>
            </a:r>
            <a:r>
              <a:rPr lang="en-GB" sz="1400" b="1" dirty="0" smtClean="0">
                <a:solidFill>
                  <a:srgbClr val="FF0000"/>
                </a:solidFill>
              </a:rPr>
              <a:t>are they </a:t>
            </a:r>
            <a:r>
              <a:rPr lang="en-GB" sz="1400" b="1" dirty="0">
                <a:solidFill>
                  <a:srgbClr val="FF0000"/>
                </a:solidFill>
              </a:rPr>
              <a:t>believed to </a:t>
            </a:r>
            <a:r>
              <a:rPr lang="en-GB" sz="1400" b="1" dirty="0" smtClean="0">
                <a:solidFill>
                  <a:srgbClr val="FF0000"/>
                </a:solidFill>
              </a:rPr>
              <a:t>have?</a:t>
            </a:r>
            <a:endParaRPr lang="en-GB" sz="1400" b="1" dirty="0">
              <a:solidFill>
                <a:srgbClr val="FF0000"/>
              </a:solidFill>
            </a:endParaRPr>
          </a:p>
          <a:p>
            <a:r>
              <a:rPr lang="en-GB" sz="1400" b="1" dirty="0">
                <a:solidFill>
                  <a:srgbClr val="FF0000"/>
                </a:solidFill>
              </a:rPr>
              <a:t>3 What type of edible </a:t>
            </a:r>
            <a:r>
              <a:rPr lang="en-GB" sz="1400" b="1" dirty="0" smtClean="0">
                <a:solidFill>
                  <a:srgbClr val="FF0000"/>
                </a:solidFill>
              </a:rPr>
              <a:t>have they taken?</a:t>
            </a:r>
            <a:endParaRPr lang="en-GB" sz="1400" b="1" dirty="0">
              <a:solidFill>
                <a:srgbClr val="FF0000"/>
              </a:solidFill>
            </a:endParaRPr>
          </a:p>
          <a:p>
            <a:r>
              <a:rPr lang="en-GB" sz="1400" b="1" dirty="0">
                <a:solidFill>
                  <a:srgbClr val="FF0000"/>
                </a:solidFill>
              </a:rPr>
              <a:t>4 Retain any packaging</a:t>
            </a:r>
          </a:p>
          <a:p>
            <a:r>
              <a:rPr lang="en-GB" sz="1400" b="1" dirty="0">
                <a:solidFill>
                  <a:srgbClr val="FF0000"/>
                </a:solidFill>
              </a:rPr>
              <a:t>5 When </a:t>
            </a:r>
            <a:r>
              <a:rPr lang="en-GB" sz="1400" b="1" dirty="0" smtClean="0">
                <a:solidFill>
                  <a:srgbClr val="FF0000"/>
                </a:solidFill>
              </a:rPr>
              <a:t>did they consume them and how many?</a:t>
            </a:r>
            <a:endParaRPr lang="en-GB" sz="1400" b="1" dirty="0">
              <a:solidFill>
                <a:srgbClr val="FF0000"/>
              </a:solidFill>
            </a:endParaRPr>
          </a:p>
          <a:p>
            <a:r>
              <a:rPr lang="en-GB" sz="1400" b="1" dirty="0">
                <a:solidFill>
                  <a:srgbClr val="FF0000"/>
                </a:solidFill>
              </a:rPr>
              <a:t>6 Has your child consumed any other substances/alcohol</a:t>
            </a:r>
            <a:r>
              <a:rPr lang="en-GB" sz="1400" b="1" dirty="0" smtClean="0">
                <a:solidFill>
                  <a:srgbClr val="FF0000"/>
                </a:solidFill>
              </a:rPr>
              <a:t>?</a:t>
            </a:r>
          </a:p>
          <a:p>
            <a:endParaRPr kumimoji="0" lang="en-GB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en-GB" sz="1400" b="1" dirty="0">
                <a:solidFill>
                  <a:schemeClr val="bg1"/>
                </a:solidFill>
              </a:rPr>
              <a:t>Is the child conscious and responsive but not themselves</a:t>
            </a:r>
            <a:r>
              <a:rPr lang="en-GB" sz="1400" b="1" dirty="0" smtClean="0">
                <a:solidFill>
                  <a:schemeClr val="bg1"/>
                </a:solidFill>
              </a:rPr>
              <a:t>?</a:t>
            </a:r>
          </a:p>
          <a:p>
            <a:endParaRPr lang="en-GB" sz="600" b="1" dirty="0">
              <a:solidFill>
                <a:schemeClr val="bg1"/>
              </a:solidFill>
            </a:endParaRPr>
          </a:p>
          <a:p>
            <a:r>
              <a:rPr lang="en-GB" sz="1200" dirty="0">
                <a:solidFill>
                  <a:schemeClr val="bg1"/>
                </a:solidFill>
              </a:rPr>
              <a:t>If the chid is conscious and responsive but not themselves</a:t>
            </a:r>
          </a:p>
          <a:p>
            <a:r>
              <a:rPr lang="en-GB" sz="1200" dirty="0">
                <a:solidFill>
                  <a:schemeClr val="bg1"/>
                </a:solidFill>
              </a:rPr>
              <a:t>as a result of </a:t>
            </a:r>
            <a:r>
              <a:rPr lang="en-GB" sz="1200" dirty="0" smtClean="0">
                <a:solidFill>
                  <a:schemeClr val="bg1"/>
                </a:solidFill>
              </a:rPr>
              <a:t>Cannabis </a:t>
            </a:r>
            <a:r>
              <a:rPr lang="en-GB" sz="1200" dirty="0">
                <a:solidFill>
                  <a:schemeClr val="bg1"/>
                </a:solidFill>
              </a:rPr>
              <a:t>edibles, gather the facts and</a:t>
            </a:r>
          </a:p>
          <a:p>
            <a:r>
              <a:rPr lang="en-GB" sz="1200" b="1" dirty="0">
                <a:solidFill>
                  <a:srgbClr val="FF0000"/>
                </a:solidFill>
              </a:rPr>
              <a:t>telephone 111 for advice and additional information</a:t>
            </a:r>
            <a:r>
              <a:rPr lang="en-GB" sz="1200" dirty="0">
                <a:solidFill>
                  <a:srgbClr val="FF0000"/>
                </a:solidFill>
              </a:rPr>
              <a:t>.</a:t>
            </a:r>
          </a:p>
          <a:p>
            <a:r>
              <a:rPr lang="en-GB" sz="1200" b="1" dirty="0">
                <a:solidFill>
                  <a:srgbClr val="FF0000"/>
                </a:solidFill>
              </a:rPr>
              <a:t>Is the child coherent, conscious and responsive?</a:t>
            </a:r>
          </a:p>
          <a:p>
            <a:r>
              <a:rPr lang="en-GB" sz="1200" dirty="0">
                <a:solidFill>
                  <a:schemeClr val="bg1"/>
                </a:solidFill>
              </a:rPr>
              <a:t>If the child is stable, speak to your child at an appropriate time</a:t>
            </a:r>
            <a:r>
              <a:rPr lang="en-GB" sz="1200" dirty="0" smtClean="0">
                <a:solidFill>
                  <a:schemeClr val="bg1"/>
                </a:solidFill>
              </a:rPr>
              <a:t>.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655127" y="216130"/>
            <a:ext cx="7373389" cy="3059085"/>
          </a:xfrm>
          <a:prstGeom prst="rect">
            <a:avLst/>
          </a:prstGeom>
          <a:solidFill>
            <a:srgbClr val="BCD2E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If </a:t>
            </a:r>
            <a:r>
              <a:rPr lang="en-GB" sz="1600" b="1" dirty="0">
                <a:solidFill>
                  <a:schemeClr val="bg1"/>
                </a:solidFill>
              </a:rPr>
              <a:t>a person is unconscious but breathing and has no </a:t>
            </a:r>
            <a:r>
              <a:rPr lang="en-GB" sz="1600" b="1" dirty="0" smtClean="0">
                <a:solidFill>
                  <a:schemeClr val="bg1"/>
                </a:solidFill>
              </a:rPr>
              <a:t>other life-threatening </a:t>
            </a:r>
            <a:r>
              <a:rPr lang="en-GB" sz="1600" b="1" dirty="0">
                <a:solidFill>
                  <a:schemeClr val="bg1"/>
                </a:solidFill>
              </a:rPr>
              <a:t>conditions, they should be placed in </a:t>
            </a:r>
            <a:r>
              <a:rPr lang="en-GB" sz="1600" b="1" dirty="0" smtClean="0">
                <a:solidFill>
                  <a:schemeClr val="bg1"/>
                </a:solidFill>
              </a:rPr>
              <a:t>the recovery </a:t>
            </a:r>
            <a:r>
              <a:rPr lang="en-GB" sz="1600" b="1" dirty="0">
                <a:solidFill>
                  <a:schemeClr val="bg1"/>
                </a:solidFill>
              </a:rPr>
              <a:t>position following the 9 steps below</a:t>
            </a:r>
            <a:r>
              <a:rPr lang="en-GB" sz="1600" b="1" dirty="0" smtClean="0">
                <a:solidFill>
                  <a:schemeClr val="bg1"/>
                </a:solidFill>
              </a:rPr>
              <a:t>:</a:t>
            </a:r>
          </a:p>
          <a:p>
            <a:endParaRPr lang="en-GB" sz="600" b="1" dirty="0"/>
          </a:p>
          <a:p>
            <a:r>
              <a:rPr lang="en-GB" sz="1400" b="1" dirty="0">
                <a:solidFill>
                  <a:srgbClr val="FF0000"/>
                </a:solidFill>
              </a:rPr>
              <a:t>1 With the person lying on their back, kneel on the floor at their side.</a:t>
            </a:r>
          </a:p>
          <a:p>
            <a:r>
              <a:rPr lang="en-GB" sz="1400" b="1" dirty="0">
                <a:solidFill>
                  <a:srgbClr val="FF0000"/>
                </a:solidFill>
              </a:rPr>
              <a:t>2 Extend the arm nearest you at a right angle to their body with </a:t>
            </a:r>
            <a:r>
              <a:rPr lang="en-GB" sz="1400" b="1" dirty="0" smtClean="0">
                <a:solidFill>
                  <a:srgbClr val="FF0000"/>
                </a:solidFill>
              </a:rPr>
              <a:t>their palm </a:t>
            </a:r>
            <a:r>
              <a:rPr lang="en-GB" sz="1400" b="1" dirty="0">
                <a:solidFill>
                  <a:srgbClr val="FF0000"/>
                </a:solidFill>
              </a:rPr>
              <a:t>facing up.</a:t>
            </a:r>
          </a:p>
          <a:p>
            <a:r>
              <a:rPr lang="en-GB" sz="1400" b="1" dirty="0">
                <a:solidFill>
                  <a:srgbClr val="FF0000"/>
                </a:solidFill>
              </a:rPr>
              <a:t>3 Take their other arm and fold it so the back of their </a:t>
            </a:r>
            <a:r>
              <a:rPr lang="en-GB" sz="1400" b="1" dirty="0" smtClean="0">
                <a:solidFill>
                  <a:srgbClr val="FF0000"/>
                </a:solidFill>
              </a:rPr>
              <a:t>hand rests </a:t>
            </a:r>
            <a:r>
              <a:rPr lang="en-GB" sz="1400" b="1" dirty="0">
                <a:solidFill>
                  <a:srgbClr val="FF0000"/>
                </a:solidFill>
              </a:rPr>
              <a:t>on the cheek closest to you, and hold it in place.</a:t>
            </a:r>
          </a:p>
          <a:p>
            <a:r>
              <a:rPr lang="en-GB" sz="1400" b="1" dirty="0">
                <a:solidFill>
                  <a:srgbClr val="FF0000"/>
                </a:solidFill>
              </a:rPr>
              <a:t>4 Use your free hand to bend the person’s knee </a:t>
            </a:r>
            <a:r>
              <a:rPr lang="en-GB" sz="1400" b="1" dirty="0" smtClean="0">
                <a:solidFill>
                  <a:srgbClr val="FF0000"/>
                </a:solidFill>
              </a:rPr>
              <a:t>farthest from </a:t>
            </a:r>
            <a:r>
              <a:rPr lang="en-GB" sz="1400" b="1" dirty="0">
                <a:solidFill>
                  <a:srgbClr val="FF0000"/>
                </a:solidFill>
              </a:rPr>
              <a:t>you to a right angle.</a:t>
            </a:r>
          </a:p>
          <a:p>
            <a:r>
              <a:rPr lang="en-GB" sz="1400" b="1" dirty="0">
                <a:solidFill>
                  <a:srgbClr val="FF0000"/>
                </a:solidFill>
              </a:rPr>
              <a:t>5 Carefully roll the person onto their side by pulling on the bent knee.</a:t>
            </a:r>
          </a:p>
          <a:p>
            <a:r>
              <a:rPr lang="en-GB" sz="1400" b="1" dirty="0">
                <a:solidFill>
                  <a:srgbClr val="FF0000"/>
                </a:solidFill>
              </a:rPr>
              <a:t>6 Ensure the bent arm is supporting the head.</a:t>
            </a:r>
          </a:p>
          <a:p>
            <a:r>
              <a:rPr lang="en-GB" sz="1400" b="1" dirty="0">
                <a:solidFill>
                  <a:srgbClr val="FF0000"/>
                </a:solidFill>
              </a:rPr>
              <a:t>7 Open their airway by gently tilting their head back and lifting their chin.</a:t>
            </a:r>
          </a:p>
          <a:p>
            <a:r>
              <a:rPr lang="en-GB" sz="1400" b="1" dirty="0">
                <a:solidFill>
                  <a:srgbClr val="FF0000"/>
                </a:solidFill>
              </a:rPr>
              <a:t>8 Check that nothing is blocking their airway.</a:t>
            </a:r>
          </a:p>
          <a:p>
            <a:r>
              <a:rPr lang="en-GB" sz="1400" b="1" dirty="0">
                <a:solidFill>
                  <a:srgbClr val="FF0000"/>
                </a:solidFill>
              </a:rPr>
              <a:t>9 Stay with the person </a:t>
            </a:r>
            <a:r>
              <a:rPr lang="en-GB" sz="1400" b="1" dirty="0" smtClean="0">
                <a:solidFill>
                  <a:srgbClr val="FF0000"/>
                </a:solidFill>
              </a:rPr>
              <a:t>and monitor </a:t>
            </a:r>
            <a:r>
              <a:rPr lang="en-GB" sz="1400" b="1" dirty="0">
                <a:solidFill>
                  <a:srgbClr val="FF0000"/>
                </a:solidFill>
              </a:rPr>
              <a:t>their </a:t>
            </a:r>
            <a:r>
              <a:rPr lang="en-GB" sz="1400" b="1" dirty="0" smtClean="0">
                <a:solidFill>
                  <a:srgbClr val="FF0000"/>
                </a:solidFill>
              </a:rPr>
              <a:t>condition until </a:t>
            </a:r>
            <a:r>
              <a:rPr lang="en-GB" sz="1400" b="1" dirty="0">
                <a:solidFill>
                  <a:srgbClr val="FF0000"/>
                </a:solidFill>
              </a:rPr>
              <a:t>help arrives</a:t>
            </a:r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569" y="3582785"/>
            <a:ext cx="1810011" cy="25021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462" y="3645130"/>
            <a:ext cx="5231926" cy="237743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218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/>
          <p:nvPr/>
        </p:nvSpPr>
        <p:spPr bwMode="auto">
          <a:xfrm>
            <a:off x="6349151" y="506117"/>
            <a:ext cx="4713315" cy="4538749"/>
          </a:xfrm>
          <a:prstGeom prst="irregularSeal1">
            <a:avLst/>
          </a:prstGeom>
          <a:solidFill>
            <a:srgbClr val="BCD2E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1100" dirty="0"/>
              <a:t>If you think </a:t>
            </a:r>
            <a:r>
              <a:rPr lang="en-GB" sz="1100" dirty="0" smtClean="0"/>
              <a:t>someone </a:t>
            </a:r>
            <a:r>
              <a:rPr lang="en-GB" sz="1100" dirty="0"/>
              <a:t>is </a:t>
            </a:r>
            <a:r>
              <a:rPr lang="en-GB" sz="1100" dirty="0" smtClean="0"/>
              <a:t>supplying Cannabis </a:t>
            </a:r>
            <a:r>
              <a:rPr lang="en-GB" sz="1100" dirty="0"/>
              <a:t>edibles in </a:t>
            </a:r>
            <a:r>
              <a:rPr lang="en-GB" sz="1100" dirty="0" smtClean="0"/>
              <a:t>your area </a:t>
            </a:r>
            <a:r>
              <a:rPr lang="en-GB" sz="1100" dirty="0"/>
              <a:t>please </a:t>
            </a:r>
            <a:endParaRPr lang="en-GB" sz="1100" dirty="0" smtClean="0"/>
          </a:p>
          <a:p>
            <a:r>
              <a:rPr lang="en-GB" sz="1100" dirty="0"/>
              <a:t> </a:t>
            </a:r>
            <a:r>
              <a:rPr lang="en-GB" sz="1100" dirty="0" smtClean="0"/>
              <a:t>                        contact </a:t>
            </a:r>
          </a:p>
          <a:p>
            <a:r>
              <a:rPr lang="en-GB" sz="1200" b="1" dirty="0" smtClean="0"/>
              <a:t>      </a:t>
            </a:r>
            <a:r>
              <a:rPr lang="en-GB" sz="1400" b="1" dirty="0" smtClean="0">
                <a:solidFill>
                  <a:srgbClr val="0070C0"/>
                </a:solidFill>
              </a:rPr>
              <a:t>The Metropolitan </a:t>
            </a:r>
            <a:r>
              <a:rPr lang="en-GB" sz="1400" b="1" dirty="0">
                <a:solidFill>
                  <a:srgbClr val="0070C0"/>
                </a:solidFill>
              </a:rPr>
              <a:t>Police </a:t>
            </a:r>
            <a:r>
              <a:rPr lang="en-GB" sz="1400" b="1" dirty="0" smtClean="0">
                <a:solidFill>
                  <a:srgbClr val="0070C0"/>
                </a:solidFill>
              </a:rPr>
              <a:t>on 101 or </a:t>
            </a:r>
            <a:r>
              <a:rPr lang="en-GB" sz="1400" b="1" u="sng" dirty="0" smtClean="0">
                <a:solidFill>
                  <a:srgbClr val="0070C0"/>
                </a:solidFill>
              </a:rPr>
              <a:t>www.met.police.uk</a:t>
            </a:r>
            <a:endParaRPr lang="en-GB" sz="1400" b="1" u="sng" dirty="0">
              <a:solidFill>
                <a:srgbClr val="0070C0"/>
              </a:solidFill>
            </a:endParaRPr>
          </a:p>
          <a:p>
            <a:endParaRPr lang="en-GB" sz="1050" dirty="0" smtClean="0"/>
          </a:p>
          <a:p>
            <a:r>
              <a:rPr lang="en-GB" sz="1050" dirty="0" smtClean="0"/>
              <a:t>If </a:t>
            </a:r>
            <a:r>
              <a:rPr lang="en-GB" sz="1050" dirty="0"/>
              <a:t>you prefer to </a:t>
            </a:r>
            <a:r>
              <a:rPr lang="en-GB" sz="1050" dirty="0" smtClean="0"/>
              <a:t>remain anonymous </a:t>
            </a:r>
          </a:p>
          <a:p>
            <a:r>
              <a:rPr lang="en-GB" sz="1050" dirty="0"/>
              <a:t> </a:t>
            </a:r>
            <a:r>
              <a:rPr lang="en-GB" sz="1050" dirty="0" smtClean="0"/>
              <a:t>                           contact    </a:t>
            </a:r>
          </a:p>
          <a:p>
            <a:r>
              <a:rPr lang="en-GB" sz="1050" b="1" dirty="0"/>
              <a:t> </a:t>
            </a:r>
            <a:r>
              <a:rPr lang="en-GB" sz="1050" b="1" dirty="0" smtClean="0"/>
              <a:t>                 </a:t>
            </a:r>
            <a:r>
              <a:rPr lang="en-GB" sz="1400" b="1" dirty="0" err="1" smtClean="0"/>
              <a:t>CrimeStoppers</a:t>
            </a:r>
            <a:r>
              <a:rPr lang="en-GB" sz="1400" b="1" dirty="0" smtClean="0"/>
              <a:t> on </a:t>
            </a:r>
          </a:p>
          <a:p>
            <a:r>
              <a:rPr lang="en-GB" sz="1400" b="1" dirty="0"/>
              <a:t> </a:t>
            </a:r>
            <a:r>
              <a:rPr lang="en-GB" sz="1400" b="1" dirty="0" smtClean="0"/>
              <a:t>                 </a:t>
            </a:r>
            <a:r>
              <a:rPr lang="en-GB" sz="1400" b="1" dirty="0" smtClean="0">
                <a:solidFill>
                  <a:srgbClr val="FF0000"/>
                </a:solidFill>
              </a:rPr>
              <a:t>0800 </a:t>
            </a:r>
            <a:r>
              <a:rPr lang="en-GB" sz="1400" b="1" dirty="0">
                <a:solidFill>
                  <a:srgbClr val="FF0000"/>
                </a:solidFill>
              </a:rPr>
              <a:t>555 111</a:t>
            </a:r>
            <a:endParaRPr kumimoji="0" lang="en-GB" sz="1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186" y="5220084"/>
            <a:ext cx="1845514" cy="7232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4" y="5224532"/>
            <a:ext cx="1936865" cy="7855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252" y="5044866"/>
            <a:ext cx="2021332" cy="12016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04" y="1768649"/>
            <a:ext cx="3620532" cy="2013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3897" y="5228951"/>
            <a:ext cx="275272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4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AA8CB207A25D40B3AA38A7535520FA" ma:contentTypeVersion="10" ma:contentTypeDescription="Create a new document." ma:contentTypeScope="" ma:versionID="af98ad5bcd2039c0bb0394348e7e6ea9">
  <xsd:schema xmlns:xsd="http://www.w3.org/2001/XMLSchema" xmlns:xs="http://www.w3.org/2001/XMLSchema" xmlns:p="http://schemas.microsoft.com/office/2006/metadata/properties" xmlns:ns3="8be1995a-9c0e-46be-b0d8-a3e33f301b41" targetNamespace="http://schemas.microsoft.com/office/2006/metadata/properties" ma:root="true" ma:fieldsID="06aa846c28ac0afee78fa503c871e971" ns3:_="">
    <xsd:import namespace="8be1995a-9c0e-46be-b0d8-a3e33f301b4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e1995a-9c0e-46be-b0d8-a3e33f301b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E3E492-90C4-4DFE-9C35-1C5AD7999596}">
  <ds:schemaRefs>
    <ds:schemaRef ds:uri="http://purl.org/dc/dcmitype/"/>
    <ds:schemaRef ds:uri="8be1995a-9c0e-46be-b0d8-a3e33f301b41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987D040-8425-4220-A032-AB7D51B609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e1995a-9c0e-46be-b0d8-a3e33f301b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94BCF05-2CC5-496C-A4FD-1E00F8C050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1277</TotalTime>
  <Words>700</Words>
  <Application>Microsoft Office PowerPoint</Application>
  <PresentationFormat>Widescreen</PresentationFormat>
  <Paragraphs>54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SAFER SCHOOLS TEAM - SOUTH</dc:title>
  <dc:creator>Arkle Matt - NA-CU</dc:creator>
  <cp:lastModifiedBy>Thornton Lisa A - NE-CU</cp:lastModifiedBy>
  <cp:revision>47</cp:revision>
  <cp:lastPrinted>2021-09-02T15:32:45Z</cp:lastPrinted>
  <dcterms:created xsi:type="dcterms:W3CDTF">2021-09-02T11:43:04Z</dcterms:created>
  <dcterms:modified xsi:type="dcterms:W3CDTF">2022-03-09T12:50:47Z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0x01010005AA8CB207A25D40B3AA38A7535520FA</vt:lpwstr>
  </property>
</Properties>
</file>