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81" r:id="rId2"/>
    <p:sldId id="296" r:id="rId3"/>
    <p:sldId id="287" r:id="rId4"/>
    <p:sldId id="293" r:id="rId5"/>
    <p:sldId id="288" r:id="rId6"/>
    <p:sldId id="289" r:id="rId7"/>
    <p:sldId id="294" r:id="rId8"/>
    <p:sldId id="259" r:id="rId9"/>
    <p:sldId id="262" r:id="rId10"/>
    <p:sldId id="260" r:id="rId11"/>
    <p:sldId id="261" r:id="rId12"/>
    <p:sldId id="284" r:id="rId13"/>
    <p:sldId id="282" r:id="rId14"/>
    <p:sldId id="283" r:id="rId15"/>
    <p:sldId id="285" r:id="rId16"/>
    <p:sldId id="295" r:id="rId17"/>
    <p:sldId id="290" r:id="rId18"/>
    <p:sldId id="291" r:id="rId19"/>
    <p:sldId id="292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E5B85-35B9-47E8-96FB-D50B9831DEB1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49369-1304-4558-A2EF-A07CF07B1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48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21EA1-29DA-49AE-A6DD-10FA154E0F03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70D8-C327-4C1D-83E4-D7C8E8837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00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723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</a:t>
            </a:r>
            <a:r>
              <a:rPr lang="en-GB" baseline="0" dirty="0" smtClean="0"/>
              <a:t> to write a cue card: </a:t>
            </a:r>
          </a:p>
          <a:p>
            <a:r>
              <a:rPr lang="en-GB" baseline="0" dirty="0" smtClean="0"/>
              <a:t>= Main heading: Chapter, lesson number, lesson title </a:t>
            </a:r>
          </a:p>
          <a:p>
            <a:r>
              <a:rPr lang="en-GB" baseline="0" dirty="0" smtClean="0"/>
              <a:t>= ensure lots of white space</a:t>
            </a:r>
          </a:p>
          <a:p>
            <a:r>
              <a:rPr lang="en-GB" baseline="0" dirty="0" smtClean="0"/>
              <a:t>= use bullet points</a:t>
            </a:r>
          </a:p>
          <a:p>
            <a:r>
              <a:rPr lang="en-GB" baseline="0" dirty="0" smtClean="0"/>
              <a:t>= use highlighters </a:t>
            </a:r>
          </a:p>
          <a:p>
            <a:r>
              <a:rPr lang="en-GB" baseline="0" dirty="0" smtClean="0"/>
              <a:t>= keep it basic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8280C-687F-4EBC-A1C1-0D5176B4C838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8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Reiterate that each student learns and memorises differently. They must find what works for them – experiment and try different methods.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8280C-687F-4EBC-A1C1-0D5176B4C838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49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Emphasise</a:t>
            </a:r>
            <a:r>
              <a:rPr lang="en-GB" baseline="0" dirty="0" smtClean="0"/>
              <a:t> the importance of using, analysing and interpreting mark schemes.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8280C-687F-4EBC-A1C1-0D5176B4C838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3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69b67c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69b67c6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43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69b67c6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69b67c6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93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6c2eef52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6c2eef52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59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6c2eef52c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6c2eef52c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189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6c2eef52c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6c2eef52c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746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6c2eef52c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6c2eef52c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551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6c2eef5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6c2eef5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24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Student</a:t>
            </a:r>
            <a:r>
              <a:rPr lang="en-GB" baseline="0" dirty="0" smtClean="0"/>
              <a:t> should write a question on one side of the cue card </a:t>
            </a:r>
          </a:p>
          <a:p>
            <a:r>
              <a:rPr lang="en-GB" baseline="0" dirty="0" smtClean="0"/>
              <a:t>Explain to students how to formulate questions using overview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8280C-687F-4EBC-A1C1-0D5176B4C838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9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479F-5F58-4D87-A4C2-DBF042C7D522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44C6-9A38-4C95-84AD-4C313834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1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479F-5F58-4D87-A4C2-DBF042C7D522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44C6-9A38-4C95-84AD-4C313834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9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479F-5F58-4D87-A4C2-DBF042C7D522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44C6-9A38-4C95-84AD-4C313834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75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479F-5F58-4D87-A4C2-DBF042C7D522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44C6-9A38-4C95-84AD-4C313834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62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479F-5F58-4D87-A4C2-DBF042C7D522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44C6-9A38-4C95-84AD-4C313834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99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479F-5F58-4D87-A4C2-DBF042C7D522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44C6-9A38-4C95-84AD-4C313834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479F-5F58-4D87-A4C2-DBF042C7D522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44C6-9A38-4C95-84AD-4C313834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53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479F-5F58-4D87-A4C2-DBF042C7D522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44C6-9A38-4C95-84AD-4C313834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6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479F-5F58-4D87-A4C2-DBF042C7D522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44C6-9A38-4C95-84AD-4C313834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9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479F-5F58-4D87-A4C2-DBF042C7D522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44C6-9A38-4C95-84AD-4C313834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30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479F-5F58-4D87-A4C2-DBF042C7D522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44C6-9A38-4C95-84AD-4C313834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22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F479F-5F58-4D87-A4C2-DBF042C7D522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844C6-9A38-4C95-84AD-4C313834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0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5943"/>
            <a:ext cx="9144000" cy="3314020"/>
          </a:xfrm>
        </p:spPr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Year 11 Parent Information Evening</a:t>
            </a:r>
            <a:endParaRPr lang="en-GB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47" y="485412"/>
            <a:ext cx="1956753" cy="18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term plans</a:t>
            </a:r>
            <a:endParaRPr lang="en-GB" dirty="0"/>
          </a:p>
        </p:txBody>
      </p:sp>
      <p:pic>
        <p:nvPicPr>
          <p:cNvPr id="4" name="Content Placeholder 3" descr="B1D6B199CC720D2DEA6ED5511044DA6B -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8" t="22174" r="20063"/>
          <a:stretch/>
        </p:blipFill>
        <p:spPr>
          <a:xfrm>
            <a:off x="173422" y="1273454"/>
            <a:ext cx="6381570" cy="5095815"/>
          </a:xfrm>
        </p:spPr>
      </p:pic>
      <p:pic>
        <p:nvPicPr>
          <p:cNvPr id="5" name="Picture 4" descr="4FFCDC668364BCCC51B87DA5B7641E0F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0" t="22758" r="20909" b="3448"/>
          <a:stretch/>
        </p:blipFill>
        <p:spPr>
          <a:xfrm>
            <a:off x="5775433" y="1797269"/>
            <a:ext cx="6243145" cy="506073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342" y="126492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69" y="191704"/>
            <a:ext cx="5578366" cy="41828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New 9-1 grading system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4000" dirty="0"/>
              <a:t>Grade </a:t>
            </a:r>
            <a:r>
              <a:rPr lang="en-GB" sz="4000" dirty="0" smtClean="0"/>
              <a:t>9!Highest </a:t>
            </a:r>
            <a:r>
              <a:rPr lang="en-GB" sz="4000" dirty="0"/>
              <a:t>3% of marks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708512"/>
              </p:ext>
            </p:extLst>
          </p:nvPr>
        </p:nvGraphicFramePr>
        <p:xfrm>
          <a:off x="6079745" y="495160"/>
          <a:ext cx="2152256" cy="5747899"/>
        </p:xfrm>
        <a:graphic>
          <a:graphicData uri="http://schemas.openxmlformats.org/drawingml/2006/table">
            <a:tbl>
              <a:tblPr firstRow="1" firstCol="1" bandRow="1"/>
              <a:tblGrid>
                <a:gridCol w="1076128"/>
                <a:gridCol w="1076128"/>
              </a:tblGrid>
              <a:tr h="21143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A*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A*+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4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A*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14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A*-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4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A+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4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4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A-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143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B+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14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14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B-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94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94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094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C-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1143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D+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468"/>
                    </a:solidFill>
                  </a:tcPr>
                </a:tc>
              </a:tr>
              <a:tr h="2114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468"/>
                    </a:solidFill>
                  </a:tcPr>
                </a:tc>
              </a:tr>
              <a:tr h="2114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468"/>
                    </a:solidFill>
                  </a:tcPr>
                </a:tc>
              </a:tr>
              <a:tr h="2094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E+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468"/>
                    </a:solidFill>
                  </a:tcPr>
                </a:tc>
              </a:tr>
              <a:tr h="2094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737"/>
                    </a:solidFill>
                  </a:tcPr>
                </a:tc>
              </a:tr>
              <a:tr h="2094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737"/>
                    </a:solidFill>
                  </a:tcPr>
                </a:tc>
              </a:tr>
              <a:tr h="21956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F+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737"/>
                    </a:solidFill>
                  </a:tcPr>
                </a:tc>
              </a:tr>
              <a:tr h="2195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737"/>
                    </a:solidFill>
                  </a:tcPr>
                </a:tc>
              </a:tr>
              <a:tr h="2195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F-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683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610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0" marR="585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347545"/>
              </p:ext>
            </p:extLst>
          </p:nvPr>
        </p:nvGraphicFramePr>
        <p:xfrm>
          <a:off x="8281488" y="492920"/>
          <a:ext cx="782913" cy="5752015"/>
        </p:xfrm>
        <a:graphic>
          <a:graphicData uri="http://schemas.openxmlformats.org/drawingml/2006/table">
            <a:tbl>
              <a:tblPr firstRow="1" firstCol="1" bandRow="1"/>
              <a:tblGrid>
                <a:gridCol w="782913"/>
              </a:tblGrid>
              <a:tr h="217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97" marR="4259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85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97" marR="4259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5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97" marR="4259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3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97" marR="4259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8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97" marR="4259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67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97" marR="4259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74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97" marR="4259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468"/>
                    </a:solidFill>
                  </a:tcPr>
                </a:tc>
              </a:tr>
              <a:tr h="979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97" marR="4259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737"/>
                    </a:solidFill>
                  </a:tcPr>
                </a:tc>
              </a:tr>
              <a:tr h="834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97" marR="4259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59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97" marR="4259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8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Mock Examinations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427"/>
            <a:ext cx="10515600" cy="483653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November -30</a:t>
            </a:r>
            <a:r>
              <a:rPr lang="en-GB" baseline="30000" dirty="0" smtClean="0"/>
              <a:t>th</a:t>
            </a:r>
            <a:r>
              <a:rPr lang="en-GB" dirty="0" smtClean="0"/>
              <a:t> December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  <p:pic>
        <p:nvPicPr>
          <p:cNvPr id="6" name="Picture 5" descr="Walthamstow School for Girls - Exams Information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46" y="1754971"/>
            <a:ext cx="8335169" cy="5014841"/>
          </a:xfrm>
          <a:prstGeom prst="rect">
            <a:avLst/>
          </a:prstGeom>
        </p:spPr>
      </p:pic>
      <p:pic>
        <p:nvPicPr>
          <p:cNvPr id="7" name="Picture 6" descr="Walthamstow School for Girls - Exams Information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6" t="56037" r="8127" b="24848"/>
          <a:stretch/>
        </p:blipFill>
        <p:spPr>
          <a:xfrm>
            <a:off x="4533940" y="5162496"/>
            <a:ext cx="8122187" cy="1310891"/>
          </a:xfrm>
          <a:prstGeom prst="rect">
            <a:avLst/>
          </a:prstGeom>
        </p:spPr>
      </p:pic>
      <p:sp>
        <p:nvSpPr>
          <p:cNvPr id="8" name="Google Shape;98;p19"/>
          <p:cNvSpPr/>
          <p:nvPr/>
        </p:nvSpPr>
        <p:spPr>
          <a:xfrm rot="-10798891">
            <a:off x="5758591" y="3130507"/>
            <a:ext cx="930000" cy="25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8;p19"/>
          <p:cNvSpPr/>
          <p:nvPr/>
        </p:nvSpPr>
        <p:spPr>
          <a:xfrm rot="6567033">
            <a:off x="9214061" y="4703757"/>
            <a:ext cx="930000" cy="25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8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Mock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Mock Results Day: Wednesday 20</a:t>
            </a:r>
            <a:r>
              <a:rPr lang="en-GB" baseline="30000" dirty="0" smtClean="0"/>
              <a:t>th</a:t>
            </a:r>
            <a:r>
              <a:rPr lang="en-GB" dirty="0" smtClean="0"/>
              <a:t> December (period 5)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COURSE INFORMATION BOOKLET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Targeted interventions: compulsory attendance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Mentoring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Parent support meetings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important support for achievement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…in the classroom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Good attendance</a:t>
            </a:r>
          </a:p>
          <a:p>
            <a:pPr marL="0" indent="0">
              <a:buNone/>
            </a:pPr>
            <a:r>
              <a:rPr lang="en-GB" dirty="0" smtClean="0"/>
              <a:t>Good punctuality</a:t>
            </a:r>
          </a:p>
          <a:p>
            <a:pPr marL="0" indent="0">
              <a:buNone/>
            </a:pPr>
            <a:r>
              <a:rPr lang="en-GB" dirty="0" smtClean="0"/>
              <a:t>Determination</a:t>
            </a:r>
          </a:p>
          <a:p>
            <a:pPr marL="0" indent="0">
              <a:buNone/>
            </a:pPr>
            <a:r>
              <a:rPr lang="en-GB" dirty="0" smtClean="0"/>
              <a:t>focus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Holidays: </a:t>
            </a:r>
            <a:r>
              <a:rPr lang="en-GB" dirty="0"/>
              <a:t>m</a:t>
            </a:r>
            <a:r>
              <a:rPr lang="en-GB" dirty="0" smtClean="0"/>
              <a:t>anaging workload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BTEC</a:t>
            </a:r>
          </a:p>
          <a:p>
            <a:r>
              <a:rPr lang="en-GB" dirty="0" smtClean="0"/>
              <a:t>Art</a:t>
            </a:r>
            <a:r>
              <a:rPr lang="en-GB" dirty="0"/>
              <a:t>/ Music or Design &amp; Technology completing portfolio / composition </a:t>
            </a:r>
            <a:r>
              <a:rPr lang="en-GB" dirty="0" smtClean="0"/>
              <a:t>/Controlled Assessment </a:t>
            </a:r>
          </a:p>
          <a:p>
            <a:r>
              <a:rPr lang="en-GB" dirty="0"/>
              <a:t>All students should aim to master one key Mathematics topic this holiday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19536" y="2420889"/>
          <a:ext cx="3888432" cy="3243390"/>
        </p:xfrm>
        <a:graphic>
          <a:graphicData uri="http://schemas.openxmlformats.org/drawingml/2006/table">
            <a:tbl>
              <a:tblPr firstRow="1" firstCol="1" bandRow="1"/>
              <a:tblGrid>
                <a:gridCol w="1899285"/>
                <a:gridCol w="1989147"/>
              </a:tblGrid>
              <a:tr h="286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ldine401 BT"/>
                          <a:ea typeface="Calibri"/>
                          <a:cs typeface="Times New Roman"/>
                        </a:rPr>
                        <a:t>Subject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ldine401 BT"/>
                          <a:ea typeface="Calibri"/>
                          <a:cs typeface="Times New Roman"/>
                        </a:rPr>
                        <a:t>Topic for Mastery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7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ldine401 BT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ldine401 BT"/>
                          <a:ea typeface="Calibri"/>
                          <a:cs typeface="Times New Roman"/>
                        </a:rPr>
                        <a:t>Mathematics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ldine401 BT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ldine401 BT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ldine401 BT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ldine401 BT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ldine401 BT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Holiday 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Easter revision programme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May Half term revision programme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Winchmore</a:t>
            </a:r>
            <a:r>
              <a:rPr lang="en-GB" smtClean="0"/>
              <a:t> Tutors</a:t>
            </a:r>
            <a:r>
              <a:rPr lang="en-GB" dirty="0" smtClean="0"/>
              <a:t>: February Half term; May half term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74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618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National Contingency Day: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Wednesday 26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June 2019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8899"/>
            <a:ext cx="10435936" cy="35480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All students must be available to attend this in the event that any exam has to be rescheduled nationally.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0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Leaver’s Day Ceremony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8655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Book Returns Date: Friday 28</a:t>
            </a:r>
            <a:r>
              <a:rPr lang="en-GB" baseline="30000" dirty="0" smtClean="0"/>
              <a:t>th</a:t>
            </a:r>
            <a:r>
              <a:rPr lang="en-GB" dirty="0" smtClean="0"/>
              <a:t> June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0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Remarks of GCSE examinations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6774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School identifies borderline students (1 mark away from a grade boundary)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Parental requests can be made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9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3984"/>
            <a:ext cx="9144000" cy="1804411"/>
          </a:xfrm>
        </p:spPr>
        <p:txBody>
          <a:bodyPr>
            <a:normAutofit fontScale="90000"/>
          </a:bodyPr>
          <a:lstStyle/>
          <a:p>
            <a:r>
              <a:rPr lang="en-GB" sz="2600" dirty="0">
                <a:solidFill>
                  <a:schemeClr val="tx1"/>
                </a:solidFill>
              </a:rPr>
              <a:t/>
            </a:r>
            <a:br>
              <a:rPr lang="en-GB" sz="2600" dirty="0">
                <a:solidFill>
                  <a:schemeClr val="tx1"/>
                </a:solidFill>
              </a:rPr>
            </a:br>
            <a:r>
              <a:rPr lang="en-GB" sz="2600" b="1" dirty="0">
                <a:solidFill>
                  <a:schemeClr val="tx1"/>
                </a:solidFill>
              </a:rPr>
              <a:t> </a:t>
            </a:r>
            <a:r>
              <a:rPr lang="en-GB" sz="2600" dirty="0">
                <a:solidFill>
                  <a:schemeClr val="tx1"/>
                </a:solidFill>
              </a:rPr>
              <a:t/>
            </a:r>
            <a:br>
              <a:rPr lang="en-GB" sz="2600" dirty="0">
                <a:solidFill>
                  <a:schemeClr val="tx1"/>
                </a:solidFill>
              </a:rPr>
            </a:b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smtClean="0">
                <a:solidFill>
                  <a:schemeClr val="tx1"/>
                </a:solidFill>
              </a:rPr>
              <a:t>                              </a:t>
            </a:r>
            <a:br>
              <a:rPr lang="en-GB" sz="2600" dirty="0" smtClean="0">
                <a:solidFill>
                  <a:schemeClr val="tx1"/>
                </a:solidFill>
              </a:rPr>
            </a:br>
            <a:r>
              <a:rPr lang="en-GB" sz="2600" dirty="0">
                <a:solidFill>
                  <a:schemeClr val="tx1"/>
                </a:solidFill>
              </a:rPr>
              <a:t/>
            </a:r>
            <a:br>
              <a:rPr lang="en-GB" sz="2600" dirty="0">
                <a:solidFill>
                  <a:schemeClr val="tx1"/>
                </a:solidFill>
              </a:rPr>
            </a:br>
            <a:r>
              <a:rPr lang="en-GB" sz="2600" dirty="0" smtClean="0">
                <a:solidFill>
                  <a:schemeClr val="tx1"/>
                </a:solidFill>
              </a:rPr>
              <a:t/>
            </a:r>
            <a:br>
              <a:rPr lang="en-GB" sz="2600" dirty="0" smtClean="0">
                <a:solidFill>
                  <a:schemeClr val="tx1"/>
                </a:solidFill>
              </a:rPr>
            </a:br>
            <a:r>
              <a:rPr lang="en-GB" sz="2600" dirty="0" smtClean="0">
                <a:solidFill>
                  <a:schemeClr val="tx1"/>
                </a:solidFill>
              </a:rPr>
              <a:t> </a:t>
            </a:r>
            <a:br>
              <a:rPr lang="en-GB" sz="2600" dirty="0" smtClean="0">
                <a:solidFill>
                  <a:schemeClr val="tx1"/>
                </a:solidFill>
              </a:rPr>
            </a:br>
            <a:r>
              <a:rPr lang="en-GB" sz="2600" dirty="0">
                <a:solidFill>
                  <a:schemeClr val="tx1"/>
                </a:solidFill>
              </a:rPr>
              <a:t/>
            </a:r>
            <a:br>
              <a:rPr lang="en-GB" sz="2600" dirty="0">
                <a:solidFill>
                  <a:schemeClr val="tx1"/>
                </a:solidFill>
              </a:rPr>
            </a:br>
            <a:r>
              <a:rPr lang="en-GB" sz="4900" b="1" i="1" u="sng" dirty="0"/>
              <a:t>Year 11 Information Evening </a:t>
            </a:r>
            <a:r>
              <a:rPr lang="en-GB" sz="4900" dirty="0" smtClean="0"/>
              <a:t/>
            </a:r>
            <a:br>
              <a:rPr lang="en-GB" sz="4900" dirty="0" smtClean="0"/>
            </a:br>
            <a:r>
              <a:rPr lang="en-GB" sz="4900" b="1" i="1" dirty="0" smtClean="0"/>
              <a:t>Tuesday </a:t>
            </a:r>
            <a:r>
              <a:rPr lang="en-GB" sz="4900" b="1" i="1" dirty="0"/>
              <a:t>6th November </a:t>
            </a:r>
            <a:r>
              <a:rPr lang="en-GB" sz="4900" b="1" i="1" dirty="0" smtClean="0"/>
              <a:t>2018</a:t>
            </a:r>
            <a:r>
              <a:rPr lang="en-GB" sz="2600" dirty="0">
                <a:solidFill>
                  <a:schemeClr val="tx1"/>
                </a:solidFill>
              </a:rPr>
              <a:t/>
            </a:r>
            <a:br>
              <a:rPr lang="en-GB" sz="2600" dirty="0">
                <a:solidFill>
                  <a:schemeClr val="tx1"/>
                </a:solidFill>
              </a:rPr>
            </a:b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70363"/>
            <a:ext cx="9144000" cy="4582391"/>
          </a:xfrm>
        </p:spPr>
        <p:txBody>
          <a:bodyPr>
            <a:normAutofit/>
          </a:bodyPr>
          <a:lstStyle/>
          <a:p>
            <a:pPr algn="l"/>
            <a:r>
              <a:rPr lang="en-GB" b="1" i="1" dirty="0"/>
              <a:t/>
            </a:r>
            <a:br>
              <a:rPr lang="en-GB" b="1" i="1" dirty="0"/>
            </a:br>
            <a:r>
              <a:rPr lang="en-GB" i="1" dirty="0" smtClean="0"/>
              <a:t>The </a:t>
            </a:r>
            <a:r>
              <a:rPr lang="en-GB" i="1" dirty="0"/>
              <a:t>aim of this evening is to provide you with details on key events your daughter will need to prepare for this year and how to support her in core subjects</a:t>
            </a:r>
            <a:r>
              <a:rPr lang="en-GB" i="1" dirty="0" smtClean="0"/>
              <a:t>:</a:t>
            </a:r>
          </a:p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>*   </a:t>
            </a:r>
            <a:r>
              <a:rPr lang="en-GB" b="1" i="1" dirty="0"/>
              <a:t>Post 16 options and college applications, Ms Kennedy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*   </a:t>
            </a:r>
            <a:r>
              <a:rPr lang="en-GB" b="1" i="1" dirty="0"/>
              <a:t>Professional Interview Day, Ms Philippou</a:t>
            </a:r>
            <a:br>
              <a:rPr lang="en-GB" b="1" i="1" dirty="0"/>
            </a:br>
            <a:r>
              <a:rPr lang="en-GB" dirty="0"/>
              <a:t>*   </a:t>
            </a:r>
            <a:r>
              <a:rPr lang="en-GB" b="1" i="1" dirty="0"/>
              <a:t>Preparing for GCSEs, Ms Kennedy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*   </a:t>
            </a:r>
            <a:r>
              <a:rPr lang="en-GB" b="1" i="1" dirty="0"/>
              <a:t>English – final preparations/revision strategies, Ms Schaber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*   </a:t>
            </a:r>
            <a:r>
              <a:rPr lang="en-GB" b="1" i="1" dirty="0"/>
              <a:t>Maths – maths mocks, interventions and revision software, Mr </a:t>
            </a:r>
            <a:r>
              <a:rPr lang="en-GB" b="1" i="1" dirty="0" smtClean="0"/>
              <a:t>   Salmon</a:t>
            </a:r>
            <a:r>
              <a:rPr lang="en-GB" b="1" i="1" dirty="0"/>
              <a:t/>
            </a:r>
            <a:br>
              <a:rPr lang="en-GB" b="1" i="1" dirty="0"/>
            </a:br>
            <a:r>
              <a:rPr lang="en-GB" dirty="0"/>
              <a:t>*   </a:t>
            </a:r>
            <a:r>
              <a:rPr lang="en-GB" b="1" i="1" dirty="0" smtClean="0"/>
              <a:t>Science- Tassomai </a:t>
            </a:r>
            <a:r>
              <a:rPr lang="en-GB" b="1" i="1" dirty="0"/>
              <a:t>and preparing for exams, Mr Kerr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*   </a:t>
            </a:r>
            <a:r>
              <a:rPr lang="en-GB" b="1" i="1" dirty="0"/>
              <a:t>Summer 2019 NCS engagement, Mr Dominic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182880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6434" y="315834"/>
            <a:ext cx="1686500" cy="16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8185" y="5011434"/>
            <a:ext cx="1983000" cy="157496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141484" y="1799900"/>
            <a:ext cx="7596400" cy="2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000" dirty="0">
                <a:solidFill>
                  <a:srgbClr val="274E13"/>
                </a:solidFill>
              </a:rPr>
              <a:t>Walthamstow School for Girls</a:t>
            </a:r>
            <a:endParaRPr sz="4000" dirty="0">
              <a:solidFill>
                <a:srgbClr val="274E13"/>
              </a:solidFill>
            </a:endParaRPr>
          </a:p>
          <a:p>
            <a:pPr algn="ctr"/>
            <a:r>
              <a:rPr lang="en" sz="4000" dirty="0">
                <a:solidFill>
                  <a:srgbClr val="274E13"/>
                </a:solidFill>
              </a:rPr>
              <a:t>Professional Interview</a:t>
            </a:r>
            <a:endParaRPr sz="4000" dirty="0">
              <a:solidFill>
                <a:srgbClr val="274E13"/>
              </a:solidFill>
            </a:endParaRPr>
          </a:p>
          <a:p>
            <a:pPr algn="ctr"/>
            <a:r>
              <a:rPr lang="en" sz="4000" dirty="0">
                <a:solidFill>
                  <a:srgbClr val="274E13"/>
                </a:solidFill>
              </a:rPr>
              <a:t>Friday 1st February 2019</a:t>
            </a:r>
            <a:endParaRPr sz="4000" dirty="0">
              <a:solidFill>
                <a:srgbClr val="274E13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0" y="3687433"/>
            <a:ext cx="12192000" cy="1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2933">
              <a:solidFill>
                <a:srgbClr val="9900FF"/>
              </a:solidFill>
            </a:endParaRPr>
          </a:p>
          <a:p>
            <a:pPr algn="ctr"/>
            <a:r>
              <a:rPr lang="en" sz="3200">
                <a:solidFill>
                  <a:srgbClr val="9900FF"/>
                </a:solidFill>
              </a:rPr>
              <a:t>An opportunity to practise applications and interviews</a:t>
            </a:r>
            <a:endParaRPr sz="3200">
              <a:solidFill>
                <a:srgbClr val="9900FF"/>
              </a:solidFill>
            </a:endParaRPr>
          </a:p>
          <a:p>
            <a:endParaRPr sz="2933"/>
          </a:p>
        </p:txBody>
      </p:sp>
    </p:spTree>
    <p:extLst>
      <p:ext uri="{BB962C8B-B14F-4D97-AF65-F5344CB8AC3E}">
        <p14:creationId xmlns:p14="http://schemas.microsoft.com/office/powerpoint/2010/main" val="5921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4834" y="1"/>
            <a:ext cx="1827167" cy="182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4501" y="5194134"/>
            <a:ext cx="1983000" cy="157496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689467" y="100133"/>
            <a:ext cx="7621200" cy="1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3200" u="sng" dirty="0"/>
          </a:p>
          <a:p>
            <a:r>
              <a:rPr lang="en" sz="3200" b="1" dirty="0">
                <a:solidFill>
                  <a:srgbClr val="274E13"/>
                </a:solidFill>
              </a:rPr>
              <a:t>Professional Interview Day - Why?</a:t>
            </a:r>
            <a:endParaRPr sz="3200" b="1" dirty="0">
              <a:solidFill>
                <a:srgbClr val="274E13"/>
              </a:solidFill>
            </a:endParaRPr>
          </a:p>
          <a:p>
            <a:endParaRPr sz="3200" u="sng" dirty="0"/>
          </a:p>
        </p:txBody>
      </p:sp>
      <p:sp>
        <p:nvSpPr>
          <p:cNvPr id="65" name="Google Shape;65;p14"/>
          <p:cNvSpPr txBox="1"/>
          <p:nvPr/>
        </p:nvSpPr>
        <p:spPr>
          <a:xfrm>
            <a:off x="963633" y="1665733"/>
            <a:ext cx="10756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91054">
              <a:buClr>
                <a:srgbClr val="274E13"/>
              </a:buClr>
              <a:buSzPts val="2200"/>
              <a:buChar char="●"/>
            </a:pPr>
            <a:r>
              <a:rPr lang="en" sz="2933">
                <a:solidFill>
                  <a:srgbClr val="274E13"/>
                </a:solidFill>
              </a:rPr>
              <a:t>Preparation for real life - life skills</a:t>
            </a:r>
            <a:endParaRPr sz="2933">
              <a:solidFill>
                <a:srgbClr val="274E13"/>
              </a:solidFill>
            </a:endParaRPr>
          </a:p>
          <a:p>
            <a:pPr marL="609585" indent="-491054">
              <a:buClr>
                <a:srgbClr val="274E13"/>
              </a:buClr>
              <a:buSzPts val="2200"/>
              <a:buChar char="●"/>
            </a:pPr>
            <a:r>
              <a:rPr lang="en" sz="2933">
                <a:solidFill>
                  <a:srgbClr val="274E13"/>
                </a:solidFill>
              </a:rPr>
              <a:t>Understanding how to write a CV and a covering letter</a:t>
            </a:r>
            <a:endParaRPr sz="2933">
              <a:solidFill>
                <a:srgbClr val="274E13"/>
              </a:solidFill>
            </a:endParaRPr>
          </a:p>
          <a:p>
            <a:pPr marL="609585" indent="-491054">
              <a:buClr>
                <a:srgbClr val="274E13"/>
              </a:buClr>
              <a:buSzPts val="2200"/>
              <a:buChar char="●"/>
            </a:pPr>
            <a:r>
              <a:rPr lang="en" sz="2933">
                <a:solidFill>
                  <a:srgbClr val="274E13"/>
                </a:solidFill>
              </a:rPr>
              <a:t>Understanding what job adverts look like in real life</a:t>
            </a:r>
            <a:endParaRPr sz="2933">
              <a:solidFill>
                <a:srgbClr val="274E13"/>
              </a:solidFill>
            </a:endParaRPr>
          </a:p>
          <a:p>
            <a:pPr marL="609585" indent="-491054">
              <a:buClr>
                <a:srgbClr val="274E13"/>
              </a:buClr>
              <a:buSzPts val="2200"/>
              <a:buChar char="●"/>
            </a:pPr>
            <a:r>
              <a:rPr lang="en" sz="2933">
                <a:solidFill>
                  <a:srgbClr val="274E13"/>
                </a:solidFill>
              </a:rPr>
              <a:t>Understand what interviews are like</a:t>
            </a:r>
            <a:endParaRPr sz="2933">
              <a:solidFill>
                <a:srgbClr val="274E13"/>
              </a:solidFill>
            </a:endParaRPr>
          </a:p>
          <a:p>
            <a:pPr marL="609585" indent="-491054">
              <a:buClr>
                <a:srgbClr val="274E13"/>
              </a:buClr>
              <a:buSzPts val="2200"/>
              <a:buChar char="●"/>
            </a:pPr>
            <a:r>
              <a:rPr lang="en" sz="2933">
                <a:solidFill>
                  <a:srgbClr val="274E13"/>
                </a:solidFill>
              </a:rPr>
              <a:t>Thinking about appropriate dress for an interview</a:t>
            </a:r>
            <a:endParaRPr sz="2933">
              <a:solidFill>
                <a:srgbClr val="274E13"/>
              </a:solidFill>
            </a:endParaRPr>
          </a:p>
          <a:p>
            <a:pPr marL="609585" indent="-491054">
              <a:buClr>
                <a:srgbClr val="274E13"/>
              </a:buClr>
              <a:buSzPts val="2200"/>
              <a:buChar char="●"/>
            </a:pPr>
            <a:r>
              <a:rPr lang="en" sz="2933">
                <a:solidFill>
                  <a:srgbClr val="274E13"/>
                </a:solidFill>
              </a:rPr>
              <a:t>Confidence building in interviews</a:t>
            </a:r>
            <a:endParaRPr sz="2933">
              <a:solidFill>
                <a:srgbClr val="274E13"/>
              </a:solidFill>
            </a:endParaRPr>
          </a:p>
          <a:p>
            <a:pPr marL="609585" indent="-491054">
              <a:buClr>
                <a:srgbClr val="274E13"/>
              </a:buClr>
              <a:buSzPts val="2200"/>
              <a:buChar char="●"/>
            </a:pPr>
            <a:r>
              <a:rPr lang="en" sz="2933">
                <a:solidFill>
                  <a:srgbClr val="274E13"/>
                </a:solidFill>
              </a:rPr>
              <a:t>Support for college applications and interviews</a:t>
            </a:r>
            <a:endParaRPr sz="2933">
              <a:solidFill>
                <a:srgbClr val="274E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0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4834" y="1"/>
            <a:ext cx="1827167" cy="182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1921" y="5617634"/>
            <a:ext cx="1561712" cy="124036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689467" y="100133"/>
            <a:ext cx="9573200" cy="1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3200" u="sng" dirty="0"/>
          </a:p>
          <a:p>
            <a:r>
              <a:rPr lang="en" sz="3200" b="1" dirty="0">
                <a:solidFill>
                  <a:srgbClr val="274E13"/>
                </a:solidFill>
              </a:rPr>
              <a:t>Professional Interview Day - What happens?</a:t>
            </a:r>
            <a:endParaRPr sz="3200" b="1" dirty="0">
              <a:solidFill>
                <a:srgbClr val="274E13"/>
              </a:solidFill>
            </a:endParaRPr>
          </a:p>
          <a:p>
            <a:endParaRPr sz="3200" u="sng" dirty="0"/>
          </a:p>
        </p:txBody>
      </p:sp>
      <p:sp>
        <p:nvSpPr>
          <p:cNvPr id="73" name="Google Shape;73;p15"/>
          <p:cNvSpPr txBox="1"/>
          <p:nvPr/>
        </p:nvSpPr>
        <p:spPr>
          <a:xfrm>
            <a:off x="527067" y="1504633"/>
            <a:ext cx="11325600" cy="4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74121">
              <a:buClr>
                <a:srgbClr val="274E13"/>
              </a:buClr>
              <a:buSzPts val="2000"/>
              <a:buChar char="●"/>
            </a:pPr>
            <a:r>
              <a:rPr lang="en" sz="2667">
                <a:solidFill>
                  <a:srgbClr val="274E13"/>
                </a:solidFill>
              </a:rPr>
              <a:t>Preparation in PSHE (booklets, CVs, letter writing, first impressions, what to wear, interview practice)</a:t>
            </a:r>
            <a:endParaRPr sz="2667">
              <a:solidFill>
                <a:srgbClr val="274E13"/>
              </a:solidFill>
            </a:endParaRPr>
          </a:p>
          <a:p>
            <a:pPr marL="609585" indent="-474121">
              <a:buClr>
                <a:srgbClr val="274E13"/>
              </a:buClr>
              <a:buSzPts val="2000"/>
              <a:buChar char="●"/>
            </a:pPr>
            <a:r>
              <a:rPr lang="en" sz="2667">
                <a:solidFill>
                  <a:srgbClr val="274E13"/>
                </a:solidFill>
              </a:rPr>
              <a:t>Come to school in your interview dress</a:t>
            </a:r>
            <a:endParaRPr sz="2667">
              <a:solidFill>
                <a:srgbClr val="274E13"/>
              </a:solidFill>
            </a:endParaRPr>
          </a:p>
          <a:p>
            <a:pPr marL="609585" indent="-474121">
              <a:buClr>
                <a:srgbClr val="274E13"/>
              </a:buClr>
              <a:buSzPts val="2000"/>
              <a:buChar char="●"/>
            </a:pPr>
            <a:r>
              <a:rPr lang="en" sz="2667">
                <a:solidFill>
                  <a:srgbClr val="274E13"/>
                </a:solidFill>
              </a:rPr>
              <a:t>Allocated appointment slots for your interview</a:t>
            </a:r>
            <a:endParaRPr sz="2667">
              <a:solidFill>
                <a:srgbClr val="274E13"/>
              </a:solidFill>
            </a:endParaRPr>
          </a:p>
          <a:p>
            <a:pPr marL="609585" indent="-474121">
              <a:buClr>
                <a:srgbClr val="274E13"/>
              </a:buClr>
              <a:buSzPts val="2000"/>
              <a:buChar char="●"/>
            </a:pPr>
            <a:r>
              <a:rPr lang="en" sz="2667">
                <a:solidFill>
                  <a:srgbClr val="274E13"/>
                </a:solidFill>
              </a:rPr>
              <a:t>Interviews conducted by 21+ volunteers</a:t>
            </a:r>
            <a:endParaRPr sz="2667">
              <a:solidFill>
                <a:srgbClr val="274E13"/>
              </a:solidFill>
            </a:endParaRPr>
          </a:p>
          <a:p>
            <a:pPr marL="609585" indent="-474121">
              <a:buClr>
                <a:srgbClr val="274E13"/>
              </a:buClr>
              <a:buSzPts val="2000"/>
              <a:buChar char="●"/>
            </a:pPr>
            <a:r>
              <a:rPr lang="en" sz="2667">
                <a:solidFill>
                  <a:srgbClr val="274E13"/>
                </a:solidFill>
              </a:rPr>
              <a:t>Your interviewer will have your CV and cover letter</a:t>
            </a:r>
            <a:endParaRPr sz="2667">
              <a:solidFill>
                <a:srgbClr val="274E13"/>
              </a:solidFill>
            </a:endParaRPr>
          </a:p>
          <a:p>
            <a:pPr marL="609585" indent="-474121">
              <a:buClr>
                <a:srgbClr val="274E13"/>
              </a:buClr>
              <a:buSzPts val="2000"/>
              <a:buChar char="●"/>
            </a:pPr>
            <a:r>
              <a:rPr lang="en" sz="2667">
                <a:solidFill>
                  <a:srgbClr val="274E13"/>
                </a:solidFill>
              </a:rPr>
              <a:t>Interviews are around 15-20 mins long</a:t>
            </a:r>
            <a:endParaRPr sz="2667" b="1" u="sng">
              <a:solidFill>
                <a:srgbClr val="274E13"/>
              </a:solidFill>
            </a:endParaRPr>
          </a:p>
          <a:p>
            <a:pPr marL="609585" indent="-474121">
              <a:buClr>
                <a:srgbClr val="274E13"/>
              </a:buClr>
              <a:buSzPts val="2000"/>
              <a:buChar char="●"/>
            </a:pPr>
            <a:r>
              <a:rPr lang="en" sz="2667">
                <a:solidFill>
                  <a:srgbClr val="274E13"/>
                </a:solidFill>
              </a:rPr>
              <a:t>Feedback from interviewer on interview and CV/cover letter</a:t>
            </a:r>
            <a:endParaRPr sz="2667">
              <a:solidFill>
                <a:srgbClr val="274E13"/>
              </a:solidFill>
            </a:endParaRPr>
          </a:p>
          <a:p>
            <a:pPr marL="609585" indent="-474121">
              <a:buClr>
                <a:srgbClr val="274E13"/>
              </a:buClr>
              <a:buSzPts val="2000"/>
              <a:buChar char="●"/>
            </a:pPr>
            <a:r>
              <a:rPr lang="en" sz="2667">
                <a:solidFill>
                  <a:srgbClr val="274E13"/>
                </a:solidFill>
              </a:rPr>
              <a:t>Self -reflection</a:t>
            </a:r>
            <a:endParaRPr sz="2667">
              <a:solidFill>
                <a:srgbClr val="274E13"/>
              </a:solidFill>
            </a:endParaRPr>
          </a:p>
          <a:p>
            <a:pPr marL="609585" indent="-474121">
              <a:buClr>
                <a:srgbClr val="274E13"/>
              </a:buClr>
              <a:buSzPts val="2000"/>
              <a:buChar char="●"/>
            </a:pPr>
            <a:r>
              <a:rPr lang="en" sz="2667">
                <a:solidFill>
                  <a:srgbClr val="274E13"/>
                </a:solidFill>
              </a:rPr>
              <a:t>Normal lessons for the rest of the day</a:t>
            </a:r>
            <a:endParaRPr sz="2667">
              <a:solidFill>
                <a:srgbClr val="274E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0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t="9603" b="10695"/>
          <a:stretch/>
        </p:blipFill>
        <p:spPr>
          <a:xfrm>
            <a:off x="317067" y="211400"/>
            <a:ext cx="11874931" cy="59156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 rot="7835476">
            <a:off x="6263547" y="800527"/>
            <a:ext cx="1239975" cy="3364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80;p16"/>
          <p:cNvSpPr/>
          <p:nvPr/>
        </p:nvSpPr>
        <p:spPr>
          <a:xfrm rot="-10798891">
            <a:off x="8706355" y="3779711"/>
            <a:ext cx="1240000" cy="33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7424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l="1835" t="9793" b="10582"/>
          <a:stretch/>
        </p:blipFill>
        <p:spPr>
          <a:xfrm>
            <a:off x="303667" y="303667"/>
            <a:ext cx="11780899" cy="59723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 rot="7835476">
            <a:off x="9325614" y="4583793"/>
            <a:ext cx="1239975" cy="3364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2758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l="2325" t="12925" r="1566" b="11172"/>
          <a:stretch/>
        </p:blipFill>
        <p:spPr>
          <a:xfrm>
            <a:off x="328967" y="341634"/>
            <a:ext cx="11381165" cy="561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/>
          <p:nvPr/>
        </p:nvSpPr>
        <p:spPr>
          <a:xfrm rot="7835476">
            <a:off x="3239481" y="3116027"/>
            <a:ext cx="1239975" cy="3364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6324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l="3016" t="9786" b="16689"/>
          <a:stretch/>
        </p:blipFill>
        <p:spPr>
          <a:xfrm>
            <a:off x="180867" y="445100"/>
            <a:ext cx="11420299" cy="54113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/>
          <p:nvPr/>
        </p:nvSpPr>
        <p:spPr>
          <a:xfrm rot="-10798891">
            <a:off x="7816121" y="4618577"/>
            <a:ext cx="1240000" cy="33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99;p19"/>
          <p:cNvSpPr/>
          <p:nvPr/>
        </p:nvSpPr>
        <p:spPr>
          <a:xfrm rot="-10798891">
            <a:off x="7816121" y="5266944"/>
            <a:ext cx="1240000" cy="33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29371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4834" y="1"/>
            <a:ext cx="1827167" cy="182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1921" y="5617634"/>
            <a:ext cx="1561712" cy="124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1689467" y="100133"/>
            <a:ext cx="9573200" cy="1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3200" u="sng"/>
          </a:p>
          <a:p>
            <a:r>
              <a:rPr lang="en" sz="3200" u="sng">
                <a:solidFill>
                  <a:srgbClr val="274E13"/>
                </a:solidFill>
              </a:rPr>
              <a:t>Professional Interview Day - Key dates</a:t>
            </a:r>
            <a:endParaRPr sz="3200" u="sng">
              <a:solidFill>
                <a:srgbClr val="274E13"/>
              </a:solidFill>
            </a:endParaRPr>
          </a:p>
          <a:p>
            <a:endParaRPr sz="3200" u="sng"/>
          </a:p>
        </p:txBody>
      </p:sp>
      <p:sp>
        <p:nvSpPr>
          <p:cNvPr id="107" name="Google Shape;107;p20"/>
          <p:cNvSpPr txBox="1"/>
          <p:nvPr/>
        </p:nvSpPr>
        <p:spPr>
          <a:xfrm>
            <a:off x="1220600" y="1601733"/>
            <a:ext cx="10042000" cy="17548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u="sng" dirty="0">
                <a:solidFill>
                  <a:srgbClr val="274E13"/>
                </a:solidFill>
              </a:rPr>
              <a:t>Application deadline:</a:t>
            </a:r>
            <a:endParaRPr sz="3200" u="sng" dirty="0">
              <a:solidFill>
                <a:srgbClr val="274E13"/>
              </a:solidFill>
            </a:endParaRPr>
          </a:p>
          <a:p>
            <a:pPr algn="ctr"/>
            <a:r>
              <a:rPr lang="en" sz="3200" b="1">
                <a:solidFill>
                  <a:srgbClr val="9900FF"/>
                </a:solidFill>
              </a:rPr>
              <a:t>Monday 7th </a:t>
            </a:r>
            <a:r>
              <a:rPr lang="en" sz="3200" b="1">
                <a:solidFill>
                  <a:srgbClr val="9900FF"/>
                </a:solidFill>
              </a:rPr>
              <a:t>January</a:t>
            </a:r>
            <a:endParaRPr sz="3200" b="1" dirty="0">
              <a:solidFill>
                <a:srgbClr val="9900FF"/>
              </a:solidFill>
            </a:endParaRPr>
          </a:p>
          <a:p>
            <a:pPr algn="ctr"/>
            <a:r>
              <a:rPr lang="en" sz="2667" dirty="0">
                <a:solidFill>
                  <a:srgbClr val="274E13"/>
                </a:solidFill>
              </a:rPr>
              <a:t>Applications printed and handed to Student Services.</a:t>
            </a:r>
            <a:endParaRPr sz="2667" dirty="0">
              <a:solidFill>
                <a:srgbClr val="274E13"/>
              </a:solidFill>
            </a:endParaRPr>
          </a:p>
          <a:p>
            <a:endParaRPr sz="2933" dirty="0"/>
          </a:p>
        </p:txBody>
      </p:sp>
      <p:sp>
        <p:nvSpPr>
          <p:cNvPr id="108" name="Google Shape;108;p20"/>
          <p:cNvSpPr txBox="1"/>
          <p:nvPr/>
        </p:nvSpPr>
        <p:spPr>
          <a:xfrm>
            <a:off x="1220600" y="3469367"/>
            <a:ext cx="10042000" cy="17548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u="sng">
                <a:solidFill>
                  <a:srgbClr val="274E13"/>
                </a:solidFill>
              </a:rPr>
              <a:t>Professional Interview Day:</a:t>
            </a:r>
            <a:endParaRPr sz="3200" u="sng">
              <a:solidFill>
                <a:srgbClr val="274E13"/>
              </a:solidFill>
            </a:endParaRPr>
          </a:p>
          <a:p>
            <a:pPr algn="ctr"/>
            <a:r>
              <a:rPr lang="en" sz="3200" b="1">
                <a:solidFill>
                  <a:srgbClr val="9900FF"/>
                </a:solidFill>
              </a:rPr>
              <a:t>Friday 1st February</a:t>
            </a:r>
            <a:endParaRPr sz="3200" b="1">
              <a:solidFill>
                <a:srgbClr val="9900FF"/>
              </a:solidFill>
            </a:endParaRPr>
          </a:p>
          <a:p>
            <a:endParaRPr sz="2933"/>
          </a:p>
        </p:txBody>
      </p:sp>
    </p:spTree>
    <p:extLst>
      <p:ext uri="{BB962C8B-B14F-4D97-AF65-F5344CB8AC3E}">
        <p14:creationId xmlns:p14="http://schemas.microsoft.com/office/powerpoint/2010/main" val="2175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Y11 English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Ms </a:t>
            </a:r>
            <a:r>
              <a:rPr lang="en-GB" dirty="0" err="1" smtClean="0"/>
              <a:t>Schaber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253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639069"/>
          </a:xfrm>
        </p:spPr>
        <p:txBody>
          <a:bodyPr>
            <a:normAutofit/>
          </a:bodyPr>
          <a:lstStyle/>
          <a:p>
            <a:r>
              <a:rPr lang="en-GB" dirty="0" smtClean="0"/>
              <a:t>English Lang</a:t>
            </a:r>
            <a:br>
              <a:rPr lang="en-GB" dirty="0" smtClean="0"/>
            </a:br>
            <a:r>
              <a:rPr lang="en-GB" b="1" u="sng" dirty="0" smtClean="0"/>
              <a:t>Component 1:</a:t>
            </a:r>
            <a:r>
              <a:rPr lang="en-GB" dirty="0" smtClean="0"/>
              <a:t> 40%  -Fiction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1hour 45 minutes</a:t>
            </a:r>
            <a:br>
              <a:rPr lang="en-GB" dirty="0" smtClean="0"/>
            </a:br>
            <a:r>
              <a:rPr lang="en-GB" dirty="0" smtClean="0"/>
              <a:t>Section A: Reading</a:t>
            </a:r>
            <a:br>
              <a:rPr lang="en-GB" dirty="0" smtClean="0"/>
            </a:br>
            <a:r>
              <a:rPr lang="en-GB" dirty="0" smtClean="0"/>
              <a:t>Section B: Creative Writing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College 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Level 1 courses –targeted at students achieving grades 1-2 at GCSE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Level 2 courses-targeted at students working towards grades 4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Level 3 courses –targeted at students achieving grade 4 in English and Maths and at least 5 subjects are grade 4 or above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Btec</a:t>
            </a:r>
            <a:r>
              <a:rPr lang="en-GB" dirty="0" smtClean="0"/>
              <a:t> (vocational courses), A level (academic courses) or Apprenticeship (paid on the job learning)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182880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94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848300"/>
            <a:ext cx="10515600" cy="166865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English Lang </a:t>
            </a:r>
            <a:br>
              <a:rPr lang="en-US" dirty="0" smtClean="0"/>
            </a:br>
            <a:r>
              <a:rPr lang="en-US" b="1" u="sng" dirty="0" smtClean="0"/>
              <a:t>Component 2</a:t>
            </a:r>
            <a:r>
              <a:rPr lang="en-US" dirty="0" smtClean="0"/>
              <a:t>: 60% GCSE  -Non-fiction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919469"/>
            <a:ext cx="10515600" cy="3257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2 hours</a:t>
            </a:r>
          </a:p>
          <a:p>
            <a:pPr marL="0" indent="0">
              <a:buNone/>
            </a:pPr>
            <a:r>
              <a:rPr lang="en-US" sz="3200" dirty="0" smtClean="0"/>
              <a:t>Section A: Reading</a:t>
            </a:r>
          </a:p>
          <a:p>
            <a:pPr marL="0" indent="0">
              <a:buNone/>
            </a:pPr>
            <a:r>
              <a:rPr lang="en-US" sz="3200" dirty="0" smtClean="0"/>
              <a:t>Section B: Transactional Writing (x 2)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4350"/>
          </a:xfrm>
        </p:spPr>
        <p:txBody>
          <a:bodyPr>
            <a:normAutofit/>
          </a:bodyPr>
          <a:lstStyle/>
          <a:p>
            <a:r>
              <a:rPr lang="en-GB" dirty="0" smtClean="0"/>
              <a:t>Literature</a:t>
            </a:r>
            <a:br>
              <a:rPr lang="en-GB" dirty="0" smtClean="0"/>
            </a:br>
            <a:r>
              <a:rPr lang="en-GB" dirty="0" smtClean="0"/>
              <a:t>Component </a:t>
            </a:r>
            <a:r>
              <a:rPr lang="en-GB" dirty="0"/>
              <a:t>1: </a:t>
            </a:r>
            <a:r>
              <a:rPr lang="en-GB" dirty="0" smtClean="0"/>
              <a:t>2 hours (40%)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dirty="0" smtClean="0"/>
              <a:t>Romeo and Juliet </a:t>
            </a:r>
            <a:r>
              <a:rPr lang="en-GB" sz="3200" dirty="0" smtClean="0"/>
              <a:t>(Shakespeare)</a:t>
            </a:r>
          </a:p>
          <a:p>
            <a:r>
              <a:rPr lang="en-GB" sz="3200" dirty="0" smtClean="0"/>
              <a:t>Extract question</a:t>
            </a:r>
          </a:p>
          <a:p>
            <a:r>
              <a:rPr lang="en-GB" sz="3200" dirty="0" smtClean="0"/>
              <a:t>Essay question</a:t>
            </a:r>
            <a:endParaRPr lang="en-GB" sz="3200" dirty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b="1" dirty="0" smtClean="0"/>
              <a:t>Poetry Anthology </a:t>
            </a:r>
          </a:p>
          <a:p>
            <a:r>
              <a:rPr lang="en-GB" sz="3200" dirty="0" smtClean="0"/>
              <a:t>2 essay questions (one with comparison)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77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Literature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Component 2: 2 hours 30 minutes (60%)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/>
              <a:t>An Inspector Calls </a:t>
            </a:r>
          </a:p>
          <a:p>
            <a:pPr marL="0" indent="0">
              <a:buNone/>
            </a:pPr>
            <a:r>
              <a:rPr lang="en-GB" sz="3200" dirty="0" smtClean="0"/>
              <a:t>Source Based Question Essay question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 smtClean="0"/>
              <a:t>Jane Eyre</a:t>
            </a:r>
          </a:p>
          <a:p>
            <a:pPr marL="0" indent="0">
              <a:buNone/>
            </a:pPr>
            <a:r>
              <a:rPr lang="en-GB" sz="3200" dirty="0" smtClean="0"/>
              <a:t>Source Based Question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 smtClean="0"/>
              <a:t>Unseen Poetry </a:t>
            </a:r>
            <a:endParaRPr lang="en-GB" sz="3200" b="1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52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56674"/>
            <a:ext cx="9720072" cy="1363579"/>
          </a:xfrm>
        </p:spPr>
        <p:txBody>
          <a:bodyPr/>
          <a:lstStyle/>
          <a:p>
            <a:r>
              <a:rPr lang="en-GB" dirty="0" smtClean="0"/>
              <a:t>Developing GCSE Language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20253"/>
            <a:ext cx="9720073" cy="46891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GCSE Language is often the more difficult paper.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Pupils expected to analyse non-fiction from the 19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, 20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and 21</a:t>
            </a:r>
            <a:r>
              <a:rPr lang="en-GB" sz="3200" baseline="30000" dirty="0" smtClean="0"/>
              <a:t>st</a:t>
            </a:r>
            <a:r>
              <a:rPr lang="en-GB" sz="3200" dirty="0" smtClean="0"/>
              <a:t> century, as well as make comparisons between texts.</a:t>
            </a:r>
            <a:endParaRPr lang="en-GB" sz="3200" dirty="0"/>
          </a:p>
          <a:p>
            <a:pPr marL="0" indent="0">
              <a:buNone/>
            </a:pPr>
            <a:r>
              <a:rPr lang="en-GB" sz="3200" u="sng" dirty="0" smtClean="0"/>
              <a:t>How to Develop GCSE Language Skills</a:t>
            </a:r>
            <a:r>
              <a:rPr lang="en-GB" sz="3200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Watch documentaries to improve contextual knowledge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Read broadsheet newspapers (in print or online)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Use online revision tools (e.g. BBC </a:t>
            </a:r>
            <a:r>
              <a:rPr lang="en-GB" sz="3200" dirty="0" err="1" smtClean="0"/>
              <a:t>Bitesize</a:t>
            </a:r>
            <a:r>
              <a:rPr lang="en-GB" sz="3200" dirty="0"/>
              <a:t>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91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20842"/>
            <a:ext cx="9720072" cy="1299411"/>
          </a:xfrm>
        </p:spPr>
        <p:txBody>
          <a:bodyPr/>
          <a:lstStyle/>
          <a:p>
            <a:r>
              <a:rPr lang="en-GB" dirty="0" smtClean="0"/>
              <a:t>Developing GCSE Literature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331495"/>
            <a:ext cx="9720073" cy="49778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GCSE Literature requires in depth understanding of characters, themes and ideas.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Pupils expected to analyse writers’ methods, including contextual factors, to explore writers’ meanings and messages.</a:t>
            </a:r>
          </a:p>
          <a:p>
            <a:pPr marL="0" indent="0">
              <a:buNone/>
            </a:pPr>
            <a:r>
              <a:rPr lang="en-GB" sz="3200" u="sng" dirty="0" smtClean="0"/>
              <a:t>How to Develop GCSE Literature Skills</a:t>
            </a:r>
            <a:r>
              <a:rPr lang="en-GB" sz="3200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Revise key texts to keep content in working memory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Revise classwork and checkpoint assessments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Use online revision tools (e.g. BBC </a:t>
            </a:r>
            <a:r>
              <a:rPr lang="en-GB" sz="3200" dirty="0" err="1" smtClean="0"/>
              <a:t>Bitesize</a:t>
            </a:r>
            <a:r>
              <a:rPr lang="en-GB" sz="3200" dirty="0" smtClean="0"/>
              <a:t>, </a:t>
            </a:r>
            <a:r>
              <a:rPr lang="en-GB" sz="3200" dirty="0" err="1" smtClean="0"/>
              <a:t>Shmoop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7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001" y="133004"/>
            <a:ext cx="9720072" cy="105405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Exam Revision Techniques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2607" y="1187058"/>
            <a:ext cx="11627843" cy="54282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dirty="0" smtClean="0"/>
              <a:t>Create timelines for each Literature text (</a:t>
            </a:r>
            <a:r>
              <a:rPr lang="en-GB" i="1" dirty="0" smtClean="0"/>
              <a:t>Romeo and Juliet</a:t>
            </a:r>
            <a:r>
              <a:rPr lang="en-GB" dirty="0" smtClean="0"/>
              <a:t>, </a:t>
            </a:r>
            <a:r>
              <a:rPr lang="en-GB" i="1" dirty="0" smtClean="0"/>
              <a:t>Jane Eyre</a:t>
            </a:r>
            <a:r>
              <a:rPr lang="en-GB" dirty="0" smtClean="0"/>
              <a:t>, and </a:t>
            </a:r>
            <a:r>
              <a:rPr lang="en-GB" i="1" dirty="0" smtClean="0"/>
              <a:t>An Inspector Calls</a:t>
            </a:r>
            <a:r>
              <a:rPr lang="en-GB" dirty="0" smtClean="0"/>
              <a:t>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/>
              <a:t>Create character profiles for the main characters in each text. Brainstorm 5 adjectives to describe their personality; link to at least 10 key quotes. Use cue cards to test your knowledge and memory.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/>
              <a:t>Track how characters change. Create a ‘mini character profile’ for the beginning, middle, and end of the text. Summarise how the character has changed across the text.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/>
              <a:t>Themes:  Track key themes across the text. Use the same process as you would for tracking a character.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/>
              <a:t>Extracts: Choose 2 – 3 extracts which you think demonstrate a character or theme well. Practise analysing these extracts. What methods can you identify? What is revealed about a character? What’s the writer’s intention?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/>
              <a:t>Anthology Poetry: revise poems in pairs. Look for poems which have similar tones, messages, or techniques.  You should also revise poems in pairs which have </a:t>
            </a:r>
            <a:r>
              <a:rPr lang="en-GB" u="sng" dirty="0" smtClean="0"/>
              <a:t>opposite</a:t>
            </a:r>
            <a:r>
              <a:rPr lang="en-GB" dirty="0" smtClean="0"/>
              <a:t> ideas (e.g. two poems which have opposite views on war).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/>
              <a:t>Redrafting responses: Look carefully at your Y10 mock exams, </a:t>
            </a:r>
            <a:r>
              <a:rPr lang="en-GB" i="1" dirty="0" smtClean="0"/>
              <a:t>Romeo and Juliet</a:t>
            </a:r>
            <a:r>
              <a:rPr lang="en-GB" dirty="0" smtClean="0"/>
              <a:t> checkpoint, and any other assessments and/or extended pieces of writing. What have you done well? What could you have improved? Practise by re-drafting responses to make improvements.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/>
              <a:t>Plan and write practise exam papers (found on WJEC </a:t>
            </a:r>
            <a:r>
              <a:rPr lang="en-GB" dirty="0" err="1" smtClean="0"/>
              <a:t>Eduqas</a:t>
            </a:r>
            <a:r>
              <a:rPr lang="en-GB" dirty="0" smtClean="0"/>
              <a:t> website).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/>
              <a:t>Use resources available to you: revision books, BBC Bitesize, </a:t>
            </a:r>
            <a:r>
              <a:rPr lang="en-GB" dirty="0" err="1" smtClean="0"/>
              <a:t>Shmoop</a:t>
            </a:r>
            <a:r>
              <a:rPr lang="en-GB" dirty="0" smtClean="0"/>
              <a:t>, Mr </a:t>
            </a:r>
            <a:r>
              <a:rPr lang="en-GB" dirty="0" err="1" smtClean="0"/>
              <a:t>Bruff</a:t>
            </a:r>
            <a:r>
              <a:rPr lang="en-GB" dirty="0" smtClean="0"/>
              <a:t> on YouTube.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96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40632"/>
            <a:ext cx="9720072" cy="1267326"/>
          </a:xfrm>
        </p:spPr>
        <p:txBody>
          <a:bodyPr/>
          <a:lstStyle/>
          <a:p>
            <a:r>
              <a:rPr lang="en-GB" dirty="0" smtClean="0"/>
              <a:t>What you can do to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235242"/>
            <a:ext cx="9720073" cy="507411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Encourage your daughter to watch documentaries and read broadsheet newspapers to improve her language analysis skills.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Encourage your daughter to revise literature texts regularly.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Ask your daughter to summarise key scenes, characters, and themes from her literature texts, to reinforce her own understanding.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Ask your daughter to explain where she scored marks on an assessment, and what she could do to improve her work, to reinforce her understanding of GCSE exam requirements.</a:t>
            </a:r>
            <a:endParaRPr lang="en-GB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Call the school and speak with your daughter’s English teacher, should you have any questions or concerns.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18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719513" y="1989139"/>
            <a:ext cx="6172200" cy="18938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8800" dirty="0">
                <a:latin typeface="Comic Sans MS" pitchFamily="66" charset="0"/>
              </a:rPr>
              <a:t>GCSE Maths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935760" y="4149080"/>
            <a:ext cx="6172200" cy="1371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sz="3200" dirty="0">
                <a:latin typeface="Comic Sans MS" pitchFamily="66" charset="0"/>
              </a:rPr>
              <a:t>Supporting your daughter to achieve her 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>potential</a:t>
            </a:r>
            <a:r>
              <a:rPr lang="en-GB" sz="3200" dirty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GB" sz="3200" dirty="0">
                <a:latin typeface="Comic Sans MS" pitchFamily="66" charset="0"/>
              </a:rPr>
              <a:t>Summer 2019 Year 11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60648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7467600" cy="58092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b="1" dirty="0">
                <a:latin typeface="Comic Sans MS" pitchFamily="66" charset="0"/>
              </a:rPr>
              <a:t>The exam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79576" y="769567"/>
            <a:ext cx="7467600" cy="5660851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dirty="0">
                <a:latin typeface="Comic Sans MS" pitchFamily="66" charset="0"/>
              </a:rPr>
              <a:t> Paper 1      Non-Calculator 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>May 21</a:t>
            </a:r>
            <a:r>
              <a:rPr lang="en-GB" sz="3200" baseline="30000" dirty="0">
                <a:solidFill>
                  <a:srgbClr val="FF0000"/>
                </a:solidFill>
                <a:latin typeface="Comic Sans MS" pitchFamily="66" charset="0"/>
              </a:rPr>
              <a:t>st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1050" dirty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GB" sz="3200" dirty="0">
                <a:latin typeface="Comic Sans MS" pitchFamily="66" charset="0"/>
              </a:rPr>
              <a:t> Paper 2     Calculator 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>June 6</a:t>
            </a:r>
            <a:r>
              <a:rPr lang="en-GB" sz="3200" baseline="30000" dirty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en-GB" sz="1100" dirty="0">
              <a:latin typeface="Comic Sans MS" pitchFamily="66" charset="0"/>
            </a:endParaRPr>
          </a:p>
          <a:p>
            <a:pPr eaLnBrk="1" hangingPunct="1"/>
            <a:r>
              <a:rPr lang="en-GB" sz="3200" dirty="0">
                <a:latin typeface="Comic Sans MS" pitchFamily="66" charset="0"/>
              </a:rPr>
              <a:t> Paper 3	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>
                <a:latin typeface="Comic Sans MS" pitchFamily="66" charset="0"/>
              </a:rPr>
              <a:t>    Calculator 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>June 11</a:t>
            </a:r>
            <a:r>
              <a:rPr lang="en-GB" sz="3200" baseline="30000" dirty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en-GB" sz="1050" dirty="0">
              <a:latin typeface="Comic Sans MS" pitchFamily="66" charset="0"/>
            </a:endParaRPr>
          </a:p>
          <a:p>
            <a:pPr eaLnBrk="1" hangingPunct="1"/>
            <a:r>
              <a:rPr lang="en-GB" sz="3200" dirty="0">
                <a:latin typeface="Comic Sans MS" pitchFamily="66" charset="0"/>
              </a:rPr>
              <a:t> All exams are 90 minutes </a:t>
            </a:r>
          </a:p>
          <a:p>
            <a:pPr eaLnBrk="1" hangingPunct="1"/>
            <a:r>
              <a:rPr lang="en-GB" sz="3200" dirty="0">
                <a:latin typeface="Comic Sans MS" pitchFamily="66" charset="0"/>
              </a:rPr>
              <a:t>No controlled assessment – 100%  </a:t>
            </a:r>
          </a:p>
          <a:p>
            <a:pPr eaLnBrk="1" hangingPunct="1">
              <a:buNone/>
            </a:pPr>
            <a:r>
              <a:rPr lang="en-GB" sz="3200" dirty="0">
                <a:latin typeface="Comic Sans MS" pitchFamily="66" charset="0"/>
              </a:rPr>
              <a:t>   exam</a:t>
            </a:r>
          </a:p>
          <a:p>
            <a:pPr eaLnBrk="1" hangingPunct="1"/>
            <a:r>
              <a:rPr lang="en-GB" sz="3200" dirty="0">
                <a:latin typeface="Comic Sans MS" pitchFamily="66" charset="0"/>
              </a:rPr>
              <a:t> Higher Grades       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en-GB" sz="3200" dirty="0">
                <a:latin typeface="Comic Sans MS" pitchFamily="66" charset="0"/>
              </a:rPr>
              <a:t> 4 – 9</a:t>
            </a:r>
          </a:p>
          <a:p>
            <a:pPr eaLnBrk="1" hangingPunct="1"/>
            <a:r>
              <a:rPr lang="en-GB" sz="3200" dirty="0">
                <a:latin typeface="Comic Sans MS" pitchFamily="66" charset="0"/>
              </a:rPr>
              <a:t> Foundation Grades 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en-GB" sz="3200" dirty="0">
                <a:latin typeface="Comic Sans MS" pitchFamily="66" charset="0"/>
              </a:rPr>
              <a:t> 1 - 5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136" y="188640"/>
            <a:ext cx="113943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063750" y="116632"/>
            <a:ext cx="7467600" cy="65293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b="1" dirty="0">
                <a:latin typeface="Comic Sans MS" pitchFamily="66" charset="0"/>
              </a:rPr>
              <a:t>How to practice and revise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063750" y="908721"/>
            <a:ext cx="7467600" cy="532856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3200" dirty="0"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Use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Pinpointlearning.co.uk</a:t>
            </a:r>
          </a:p>
          <a:p>
            <a:pPr eaLnBrk="1" hangingPunct="1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Use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vle.mathswatch.com</a:t>
            </a:r>
          </a:p>
          <a:p>
            <a:pPr eaLnBrk="1" hangingPunct="1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Use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Kerboodle.com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 Use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MyMaths.co.uk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 Use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PiXL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Maths App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 Use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Revision Guide </a:t>
            </a:r>
            <a:r>
              <a:rPr lang="en-GB" dirty="0">
                <a:latin typeface="Comic Sans MS" pitchFamily="66" charset="0"/>
              </a:rPr>
              <a:t>and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Workbook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 Use textbook and practice book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 Past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Exam</a:t>
            </a:r>
            <a:r>
              <a:rPr lang="en-GB" dirty="0">
                <a:latin typeface="Comic Sans MS" pitchFamily="66" charset="0"/>
              </a:rPr>
              <a:t> &amp; walking talking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Papers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Websites</a:t>
            </a:r>
            <a:r>
              <a:rPr lang="en-GB" dirty="0">
                <a:latin typeface="Comic Sans MS" pitchFamily="66" charset="0"/>
              </a:rPr>
              <a:t> such as 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Bitesize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mathsgenie</a:t>
            </a:r>
            <a:endParaRPr lang="en-GB" dirty="0">
              <a:latin typeface="Comic Sans MS" pitchFamily="66" charset="0"/>
            </a:endParaRPr>
          </a:p>
          <a:p>
            <a:pPr eaLnBrk="1" hangingPunct="1"/>
            <a:r>
              <a:rPr lang="en-GB" dirty="0">
                <a:latin typeface="Comic Sans MS" pitchFamily="66" charset="0"/>
              </a:rPr>
              <a:t>There are a huge number of resources on the school MLE</a:t>
            </a:r>
          </a:p>
          <a:p>
            <a:pPr eaLnBrk="1" hangingPunct="1"/>
            <a:endParaRPr lang="en-GB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154740"/>
            <a:ext cx="1190212" cy="10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College 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dirty="0" smtClean="0"/>
              <a:t>College Open Days</a:t>
            </a:r>
          </a:p>
          <a:p>
            <a:pPr marL="0" indent="0">
              <a:buNone/>
            </a:pPr>
            <a:r>
              <a:rPr lang="en-GB" sz="4800" dirty="0" smtClean="0"/>
              <a:t>Applications –references</a:t>
            </a:r>
          </a:p>
          <a:p>
            <a:pPr marL="0" indent="0">
              <a:buNone/>
            </a:pPr>
            <a:r>
              <a:rPr lang="en-GB" sz="4800" dirty="0" smtClean="0"/>
              <a:t>College Roadshow: 13</a:t>
            </a:r>
            <a:r>
              <a:rPr lang="en-GB" sz="4800" baseline="30000" dirty="0" smtClean="0"/>
              <a:t>th</a:t>
            </a:r>
            <a:r>
              <a:rPr lang="en-GB" sz="4800" dirty="0" smtClean="0"/>
              <a:t> December 2018</a:t>
            </a:r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182880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08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1919288" y="764704"/>
            <a:ext cx="7467600" cy="64807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>
                <a:latin typeface="Comic Sans MS" pitchFamily="66" charset="0"/>
              </a:rPr>
              <a:t>WHAT WORKS BEST</a:t>
            </a:r>
            <a:r>
              <a:rPr lang="en-GB" sz="3600" b="1" dirty="0"/>
              <a:t/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81200" y="1124745"/>
            <a:ext cx="7467600" cy="534908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Being prepared and focusing properly in lessons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We are setting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Past Exam Papers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weekly</a:t>
            </a:r>
            <a:r>
              <a:rPr lang="en-GB" dirty="0" smtClean="0">
                <a:latin typeface="Comic Sans MS" pitchFamily="66" charset="0"/>
              </a:rPr>
              <a:t>, going through them and assessing them (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Pinpoint Learning</a:t>
            </a:r>
            <a:r>
              <a:rPr lang="en-GB" dirty="0" smtClean="0">
                <a:latin typeface="Comic Sans MS" pitchFamily="66" charset="0"/>
              </a:rPr>
              <a:t> –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Personalised booklets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personalised revision lists </a:t>
            </a:r>
            <a:r>
              <a:rPr lang="en-GB" dirty="0" smtClean="0">
                <a:latin typeface="Comic Sans MS" pitchFamily="66" charset="0"/>
              </a:rPr>
              <a:t>and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personalised retests</a:t>
            </a:r>
            <a:r>
              <a:rPr lang="en-GB" dirty="0" smtClean="0"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Any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questions</a:t>
            </a:r>
            <a:r>
              <a:rPr lang="en-GB" dirty="0" smtClean="0">
                <a:latin typeface="Comic Sans MS" pitchFamily="66" charset="0"/>
              </a:rPr>
              <a:t> that were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not answered correctly </a:t>
            </a:r>
            <a:r>
              <a:rPr lang="en-GB" dirty="0" smtClean="0">
                <a:latin typeface="Comic Sans MS" pitchFamily="66" charset="0"/>
              </a:rPr>
              <a:t>need to be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revised</a:t>
            </a:r>
            <a:r>
              <a:rPr lang="en-GB" dirty="0" smtClean="0">
                <a:latin typeface="Comic Sans MS" pitchFamily="66" charset="0"/>
              </a:rPr>
              <a:t> and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tried again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We will be tracking progress using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past exam papers </a:t>
            </a:r>
            <a:r>
              <a:rPr lang="en-GB" dirty="0" smtClean="0">
                <a:latin typeface="Comic Sans MS" pitchFamily="66" charset="0"/>
              </a:rPr>
              <a:t>and end of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chapter tests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Revise the most common topics first – use the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blue topic list (available after mocks)</a:t>
            </a:r>
          </a:p>
          <a:p>
            <a:pPr eaLnBrk="1" hangingPunct="1"/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Short bursts of revision </a:t>
            </a:r>
            <a:r>
              <a:rPr lang="en-GB" dirty="0" smtClean="0">
                <a:latin typeface="Comic Sans MS" pitchFamily="66" charset="0"/>
              </a:rPr>
              <a:t>and don’t do a paper all at once (</a:t>
            </a:r>
            <a:r>
              <a:rPr lang="en-GB" dirty="0" err="1" smtClean="0">
                <a:latin typeface="Comic Sans MS" pitchFamily="66" charset="0"/>
              </a:rPr>
              <a:t>VLE.Mathswatch</a:t>
            </a:r>
            <a:r>
              <a:rPr lang="en-GB" dirty="0" smtClean="0">
                <a:latin typeface="Comic Sans MS" pitchFamily="66" charset="0"/>
              </a:rPr>
              <a:t> is great for this)</a:t>
            </a:r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09087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7467600" cy="50891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3200" b="1" dirty="0">
                <a:latin typeface="Comic Sans MS" pitchFamily="66" charset="0"/>
              </a:rPr>
              <a:t>What parents can do to help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981200" y="908721"/>
            <a:ext cx="7467600" cy="5565105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Remind</a:t>
            </a:r>
            <a:r>
              <a:rPr lang="en-GB" dirty="0">
                <a:latin typeface="Comic Sans MS" pitchFamily="66" charset="0"/>
              </a:rPr>
              <a:t> your daughter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to attend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maths support </a:t>
            </a:r>
            <a:r>
              <a:rPr lang="en-GB" dirty="0">
                <a:latin typeface="Comic Sans MS" pitchFamily="66" charset="0"/>
              </a:rPr>
              <a:t>or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intervention sessions </a:t>
            </a:r>
            <a:r>
              <a:rPr lang="en-GB" dirty="0">
                <a:latin typeface="Comic Sans MS" pitchFamily="66" charset="0"/>
              </a:rPr>
              <a:t>on Tuesdays 3:30 to 4:30.  </a:t>
            </a:r>
          </a:p>
          <a:p>
            <a:pPr eaLnBrk="1" hangingPunct="1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Discuss</a:t>
            </a:r>
            <a:r>
              <a:rPr lang="en-GB" dirty="0">
                <a:latin typeface="Comic Sans MS" pitchFamily="66" charset="0"/>
              </a:rPr>
              <a:t> her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successes</a:t>
            </a:r>
            <a:r>
              <a:rPr lang="en-GB" dirty="0">
                <a:latin typeface="Comic Sans MS" pitchFamily="66" charset="0"/>
              </a:rPr>
              <a:t>, for example a good homework or result in a test.  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Our LRC has some books for parents and carers explaining how you can help your children with Maths.</a:t>
            </a:r>
          </a:p>
          <a:p>
            <a:pPr eaLnBrk="1" hangingPunct="1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en-GB" dirty="0">
                <a:latin typeface="Comic Sans MS" pitchFamily="66" charset="0"/>
              </a:rPr>
              <a:t> your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daughter to explain</a:t>
            </a:r>
            <a:r>
              <a:rPr lang="en-GB" dirty="0">
                <a:latin typeface="Comic Sans MS" pitchFamily="66" charset="0"/>
              </a:rPr>
              <a:t> maths questions to you as this reinforces her learning of the topic.</a:t>
            </a:r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24317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b="1" dirty="0">
                <a:latin typeface="Comic Sans MS" pitchFamily="66" charset="0"/>
              </a:rPr>
              <a:t>And finally...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92313" y="2205039"/>
            <a:ext cx="7467600" cy="4873625"/>
          </a:xfrm>
        </p:spPr>
        <p:txBody>
          <a:bodyPr/>
          <a:lstStyle/>
          <a:p>
            <a:pPr eaLnBrk="1" hangingPunct="1"/>
            <a:r>
              <a:rPr lang="en-GB" dirty="0">
                <a:latin typeface="Comic Sans MS" pitchFamily="66" charset="0"/>
              </a:rPr>
              <a:t> Please feel free to call the school if you would like to talk to </a:t>
            </a:r>
            <a:r>
              <a:rPr lang="en-GB">
                <a:latin typeface="Comic Sans MS" pitchFamily="66" charset="0"/>
              </a:rPr>
              <a:t>your daughter’s maths </a:t>
            </a:r>
            <a:r>
              <a:rPr lang="en-GB" dirty="0">
                <a:latin typeface="Comic Sans MS" pitchFamily="66" charset="0"/>
              </a:rPr>
              <a:t>teacher if there is anything that you are not sure about.  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Your daughter’s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maths teacher </a:t>
            </a:r>
            <a:r>
              <a:rPr lang="en-GB" dirty="0">
                <a:latin typeface="Comic Sans MS" pitchFamily="66" charset="0"/>
              </a:rPr>
              <a:t>will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always</a:t>
            </a:r>
            <a:r>
              <a:rPr lang="en-GB" dirty="0">
                <a:latin typeface="Comic Sans MS" pitchFamily="66" charset="0"/>
              </a:rPr>
              <a:t> be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happy to help</a:t>
            </a:r>
            <a:r>
              <a:rPr lang="en-GB" dirty="0">
                <a:latin typeface="Comic Sans MS" pitchFamily="66" charset="0"/>
              </a:rPr>
              <a:t>.  </a:t>
            </a:r>
          </a:p>
          <a:p>
            <a:pPr eaLnBrk="1" hangingPunct="1"/>
            <a:endParaRPr lang="en-GB" dirty="0"/>
          </a:p>
          <a:p>
            <a:pPr eaLnBrk="1" hangingPunct="1"/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34159"/>
            <a:ext cx="1406236" cy="1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/>
              <a:t>Preparing for</a:t>
            </a:r>
          </a:p>
          <a:p>
            <a:pPr marL="0" indent="0" algn="ctr">
              <a:buNone/>
            </a:pPr>
            <a:r>
              <a:rPr lang="en-GB" sz="7200" dirty="0"/>
              <a:t>Science Exams</a:t>
            </a:r>
            <a:endParaRPr lang="en-GB" sz="7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1" y="285609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37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</a:t>
            </a:r>
            <a:r>
              <a:rPr lang="en-GB" dirty="0" err="1" smtClean="0"/>
              <a:t>Tassomai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now an app available for quick easy access</a:t>
            </a:r>
          </a:p>
          <a:p>
            <a:r>
              <a:rPr lang="en-GB" dirty="0" smtClean="0"/>
              <a:t>Download and log into it</a:t>
            </a:r>
          </a:p>
          <a:p>
            <a:r>
              <a:rPr lang="en-GB" dirty="0" smtClean="0"/>
              <a:t>Complete quizzes for 15 minutes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3861048"/>
            <a:ext cx="2880320" cy="28803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22" y="234483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69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Image result for tassomai ques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54" y="1844825"/>
            <a:ext cx="8748292" cy="36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00" y="190012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92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764704"/>
            <a:ext cx="8229600" cy="1143000"/>
          </a:xfrm>
        </p:spPr>
        <p:txBody>
          <a:bodyPr/>
          <a:lstStyle/>
          <a:p>
            <a:r>
              <a:rPr lang="en-GB" dirty="0" smtClean="0"/>
              <a:t>How do we know it works?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Outgoing year 11: two students with the highest </a:t>
            </a:r>
            <a:r>
              <a:rPr lang="en-GB" dirty="0" err="1" smtClean="0"/>
              <a:t>Tassomai</a:t>
            </a:r>
            <a:r>
              <a:rPr lang="en-GB" dirty="0" smtClean="0"/>
              <a:t> usage both achieved a grade 9-9 for Combined Science</a:t>
            </a:r>
          </a:p>
          <a:p>
            <a:r>
              <a:rPr lang="en-GB" dirty="0" smtClean="0"/>
              <a:t>Separate Science student with highest </a:t>
            </a:r>
            <a:r>
              <a:rPr lang="en-GB" dirty="0" err="1" smtClean="0"/>
              <a:t>Tassomai</a:t>
            </a:r>
            <a:r>
              <a:rPr lang="en-GB" dirty="0" smtClean="0"/>
              <a:t> usage achieved: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Physics: 8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Biology: 9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Chemistry: 9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02" y="376766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32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1847528" y="260648"/>
            <a:ext cx="8568952" cy="2232248"/>
          </a:xfrm>
          <a:prstGeom prst="downArrowCallout">
            <a:avLst/>
          </a:prstGeom>
          <a:solidFill>
            <a:srgbClr val="FEDCC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u="sng" dirty="0">
                <a:latin typeface="Comic Sans MS" pitchFamily="66" charset="0"/>
              </a:rPr>
              <a:t>PHASE 1</a:t>
            </a:r>
            <a:r>
              <a:rPr lang="en-GB" sz="3600" dirty="0">
                <a:latin typeface="Comic Sans MS" pitchFamily="66" charset="0"/>
              </a:rPr>
              <a:t>:                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775520" y="2564904"/>
            <a:ext cx="8568952" cy="2232248"/>
          </a:xfrm>
          <a:prstGeom prst="downArrowCallout">
            <a:avLst/>
          </a:prstGeom>
          <a:solidFill>
            <a:srgbClr val="FFFFD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u="sng" dirty="0">
                <a:latin typeface="Comic Sans MS" pitchFamily="66" charset="0"/>
              </a:rPr>
              <a:t>PHASE 2</a:t>
            </a:r>
            <a:r>
              <a:rPr lang="en-GB" sz="3600" dirty="0">
                <a:latin typeface="Comic Sans MS" pitchFamily="66" charset="0"/>
              </a:rPr>
              <a:t>: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7528" y="5157192"/>
            <a:ext cx="8568952" cy="1440160"/>
          </a:xfrm>
          <a:prstGeom prst="rect">
            <a:avLst/>
          </a:prstGeom>
          <a:solidFill>
            <a:srgbClr val="D0FFC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u="sng" dirty="0">
                <a:latin typeface="Comic Sans MS" pitchFamily="66" charset="0"/>
              </a:rPr>
              <a:t>PHASE 3</a:t>
            </a:r>
            <a:r>
              <a:rPr lang="en-GB" sz="3600" dirty="0">
                <a:latin typeface="Comic Sans MS" pitchFamily="66" charset="0"/>
              </a:rPr>
              <a:t>: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007769" y="692697"/>
            <a:ext cx="2419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Knowledge 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07768" y="2996953"/>
            <a:ext cx="2242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Memorise 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51784" y="5589241"/>
            <a:ext cx="1398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Apply </a:t>
            </a:r>
            <a:endParaRPr lang="en-GB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3905" y="1223465"/>
            <a:ext cx="431175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GREEN Skill: Growth &amp; Newness  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271772" y="3571435"/>
            <a:ext cx="307270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GREEN Skill: Resilience 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99106" y="6135688"/>
            <a:ext cx="281737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GREEN Skill: Energy 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952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19056" cy="1143000"/>
          </a:xfrm>
          <a:solidFill>
            <a:srgbClr val="FEDCC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Phase 1: Knowledge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1148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Student overview </a:t>
            </a:r>
          </a:p>
          <a:p>
            <a:pPr lvl="1"/>
            <a:r>
              <a:rPr lang="en-GB" dirty="0"/>
              <a:t>Identify topic</a:t>
            </a:r>
          </a:p>
          <a:p>
            <a:r>
              <a:rPr lang="en-GB" dirty="0"/>
              <a:t>Specification </a:t>
            </a:r>
          </a:p>
          <a:p>
            <a:r>
              <a:rPr lang="en-GB" dirty="0"/>
              <a:t>Revision guide / </a:t>
            </a:r>
            <a:r>
              <a:rPr lang="en-GB" dirty="0"/>
              <a:t>C</a:t>
            </a:r>
            <a:r>
              <a:rPr lang="en-GB" dirty="0"/>
              <a:t>ollins online text book </a:t>
            </a:r>
          </a:p>
          <a:p>
            <a:r>
              <a:rPr lang="en-GB" dirty="0"/>
              <a:t>Exercise book</a:t>
            </a:r>
          </a:p>
          <a:p>
            <a:r>
              <a:rPr lang="en-GB" dirty="0"/>
              <a:t>Revision websites-</a:t>
            </a:r>
            <a:r>
              <a:rPr lang="en-GB" sz="2200" dirty="0" err="1"/>
              <a:t>bitesize</a:t>
            </a:r>
            <a:r>
              <a:rPr lang="en-GB" sz="2200" dirty="0"/>
              <a:t>, </a:t>
            </a:r>
            <a:r>
              <a:rPr lang="en-GB" sz="2200" dirty="0" err="1"/>
              <a:t>passmyexams</a:t>
            </a:r>
            <a:r>
              <a:rPr lang="en-GB" sz="2200" dirty="0"/>
              <a:t>, </a:t>
            </a:r>
            <a:r>
              <a:rPr lang="en-GB" sz="2200" dirty="0" err="1"/>
              <a:t>revisionscience</a:t>
            </a:r>
            <a:r>
              <a:rPr lang="en-GB" sz="2200" dirty="0"/>
              <a:t>, S-cool, </a:t>
            </a:r>
          </a:p>
          <a:p>
            <a:r>
              <a:rPr lang="en-GB" dirty="0"/>
              <a:t>Free Science Lesson videos – YouTube </a:t>
            </a:r>
          </a:p>
          <a:p>
            <a:r>
              <a:rPr lang="en-GB" dirty="0"/>
              <a:t>Teacher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loud 3"/>
          <p:cNvSpPr/>
          <p:nvPr/>
        </p:nvSpPr>
        <p:spPr>
          <a:xfrm>
            <a:off x="6672064" y="2996952"/>
            <a:ext cx="3240360" cy="1584176"/>
          </a:xfrm>
          <a:prstGeom prst="cloud">
            <a:avLst/>
          </a:prstGeom>
          <a:solidFill>
            <a:srgbClr val="FEDCC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itchFamily="66" charset="0"/>
              </a:rPr>
              <a:t>Making notes</a:t>
            </a:r>
            <a:endParaRPr lang="en-GB" sz="3200" dirty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>
            <a:endCxn id="7" idx="2"/>
          </p:cNvCxnSpPr>
          <p:nvPr/>
        </p:nvCxnSpPr>
        <p:spPr>
          <a:xfrm flipV="1">
            <a:off x="8760297" y="2224028"/>
            <a:ext cx="581695" cy="772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44273" y="1700808"/>
            <a:ext cx="1595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Cue cards</a:t>
            </a:r>
            <a:endParaRPr lang="en-GB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824192" y="4437112"/>
            <a:ext cx="7200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00057" y="5301209"/>
            <a:ext cx="2751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Brainstorm:</a:t>
            </a:r>
          </a:p>
          <a:p>
            <a:pPr algn="ctr"/>
            <a:r>
              <a:rPr lang="en-GB" sz="2800" dirty="0"/>
              <a:t>A5 or A4 or A3 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456041" y="1628801"/>
            <a:ext cx="1649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A4 paper/</a:t>
            </a:r>
          </a:p>
          <a:p>
            <a:r>
              <a:rPr lang="en-GB" sz="2800" dirty="0"/>
              <a:t>notebook</a:t>
            </a:r>
            <a:endParaRPr lang="en-GB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536160" y="2636912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3" y="232015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275040" cy="1143000"/>
          </a:xfrm>
          <a:solidFill>
            <a:srgbClr val="FEDCC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How to write a cue card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  <a:solidFill>
            <a:srgbClr val="ABE9FF"/>
          </a:solidFill>
        </p:spPr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1026" name="AutoShape 2" descr="Image result for cue card exampl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Image result for cue card exampl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Image result for cue card exampl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Image result for blank cue car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Image result for blank cue car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AutoShape 12" descr="Image result for blank cue car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6" y="1700808"/>
            <a:ext cx="8280920" cy="49685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03712" y="1700809"/>
            <a:ext cx="4985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Comic Sans MS" pitchFamily="66" charset="0"/>
              </a:rPr>
              <a:t>B1 L2: Eukaryotic vs. Prokaryotic </a:t>
            </a:r>
            <a:endParaRPr lang="en-GB" sz="2400" u="sng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7528" y="2492896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omic Sans MS" pitchFamily="66" charset="0"/>
              </a:rPr>
              <a:t> (Q1) </a:t>
            </a:r>
          </a:p>
          <a:p>
            <a:r>
              <a:rPr lang="en-GB" sz="3600" b="1" dirty="0">
                <a:latin typeface="Comic Sans MS" pitchFamily="66" charset="0"/>
              </a:rPr>
              <a:t>  Compare Eukaryotic cell to Prokaryotic cells</a:t>
            </a:r>
          </a:p>
          <a:p>
            <a:endParaRPr lang="en-GB" sz="3600" b="1" dirty="0">
              <a:latin typeface="Comic Sans MS" pitchFamily="66" charset="0"/>
            </a:endParaRPr>
          </a:p>
          <a:p>
            <a:r>
              <a:rPr lang="en-GB" sz="3600" b="1" dirty="0">
                <a:latin typeface="Comic Sans MS" pitchFamily="66" charset="0"/>
              </a:rPr>
              <a:t>(Q2) </a:t>
            </a:r>
          </a:p>
          <a:p>
            <a:r>
              <a:rPr lang="en-GB" sz="3600" b="1" dirty="0">
                <a:latin typeface="Comic Sans MS" pitchFamily="66" charset="0"/>
              </a:rPr>
              <a:t>  Compare animal cells to plant cells</a:t>
            </a:r>
          </a:p>
          <a:p>
            <a:endParaRPr lang="en-GB" sz="3600" b="1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 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46" y="261887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Apprenticeships </a:t>
            </a:r>
            <a:endParaRPr lang="en-GB" dirty="0"/>
          </a:p>
        </p:txBody>
      </p:sp>
      <p:pic>
        <p:nvPicPr>
          <p:cNvPr id="4" name="Content Placeholder 3" descr="Walthamstow School for Girls - Help with College Applications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6" y="1515953"/>
            <a:ext cx="8558789" cy="5149382"/>
          </a:xfrm>
        </p:spPr>
      </p:pic>
      <p:sp>
        <p:nvSpPr>
          <p:cNvPr id="5" name="Google Shape;98;p19"/>
          <p:cNvSpPr/>
          <p:nvPr/>
        </p:nvSpPr>
        <p:spPr>
          <a:xfrm rot="6814202">
            <a:off x="5435605" y="3575212"/>
            <a:ext cx="930000" cy="25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182880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88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508172" cy="1143000"/>
          </a:xfrm>
          <a:solidFill>
            <a:srgbClr val="FEDCC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How to write a cue card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  <a:solidFill>
            <a:srgbClr val="ABE9FF"/>
          </a:solidFill>
        </p:spPr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1026" name="AutoShape 2" descr="Image result for cue card exampl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Image result for cue card exampl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Image result for cue card exampl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Image result for blank cue car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Image result for blank cue car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AutoShape 12" descr="Image result for blank cue car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6" y="1700808"/>
            <a:ext cx="8280920" cy="49685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03712" y="1700809"/>
            <a:ext cx="4985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Comic Sans MS" pitchFamily="66" charset="0"/>
              </a:rPr>
              <a:t>B1 L2: Eukaryotic vs. Prokaryotic </a:t>
            </a:r>
            <a:endParaRPr lang="en-GB" sz="2400" u="sng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7529" y="2492897"/>
            <a:ext cx="3453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Comic Sans MS" pitchFamily="66" charset="0"/>
              </a:rPr>
              <a:t>Eukaryotic–</a:t>
            </a:r>
            <a:r>
              <a:rPr lang="en-GB" sz="2400" dirty="0">
                <a:latin typeface="Comic Sans MS" pitchFamily="66" charset="0"/>
              </a:rPr>
              <a:t>definition</a:t>
            </a:r>
          </a:p>
          <a:p>
            <a:r>
              <a:rPr lang="en-GB" sz="2400" u="sng" dirty="0">
                <a:latin typeface="Comic Sans MS" pitchFamily="66" charset="0"/>
              </a:rPr>
              <a:t>Prokaryotic-</a:t>
            </a:r>
            <a:r>
              <a:rPr lang="en-GB" sz="2400" dirty="0">
                <a:latin typeface="Comic Sans MS" pitchFamily="66" charset="0"/>
              </a:rPr>
              <a:t>definition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9537" y="3717033"/>
            <a:ext cx="3845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Comic Sans MS" pitchFamily="66" charset="0"/>
              </a:rPr>
              <a:t>Animal cell</a:t>
            </a:r>
            <a:r>
              <a:rPr lang="en-GB" sz="2400" dirty="0">
                <a:latin typeface="Comic Sans MS" pitchFamily="66" charset="0"/>
              </a:rPr>
              <a:t>        </a:t>
            </a:r>
            <a:r>
              <a:rPr lang="en-GB" sz="2400" u="sng" dirty="0">
                <a:latin typeface="Comic Sans MS" pitchFamily="66" charset="0"/>
              </a:rPr>
              <a:t>Plant cell</a:t>
            </a:r>
            <a:endParaRPr lang="en-GB" sz="2400" u="sng" dirty="0">
              <a:latin typeface="Comic Sans MS" pitchFamily="66" charset="0"/>
            </a:endParaRPr>
          </a:p>
        </p:txBody>
      </p:sp>
      <p:pic>
        <p:nvPicPr>
          <p:cNvPr id="1040" name="Picture 16" descr="Image result for animal cell gcse STRUCTURE"/>
          <p:cNvPicPr>
            <a:picLocks noChangeAspect="1" noChangeArrowheads="1"/>
          </p:cNvPicPr>
          <p:nvPr/>
        </p:nvPicPr>
        <p:blipFill>
          <a:blip r:embed="rId4" cstate="print"/>
          <a:srcRect t="9223" r="62025"/>
          <a:stretch>
            <a:fillRect/>
          </a:stretch>
        </p:blipFill>
        <p:spPr bwMode="auto">
          <a:xfrm>
            <a:off x="1847528" y="4190360"/>
            <a:ext cx="2160240" cy="2551008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7608168" y="2852936"/>
            <a:ext cx="2520280" cy="3816424"/>
            <a:chOff x="6084168" y="2420888"/>
            <a:chExt cx="2520280" cy="3816424"/>
          </a:xfrm>
        </p:grpSpPr>
        <p:sp>
          <p:nvSpPr>
            <p:cNvPr id="16" name="TextBox 15"/>
            <p:cNvSpPr txBox="1"/>
            <p:nvPr/>
          </p:nvSpPr>
          <p:spPr>
            <a:xfrm>
              <a:off x="6084168" y="2420888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400" dirty="0">
                  <a:latin typeface="Comic Sans MS" pitchFamily="66" charset="0"/>
                </a:rPr>
                <a:t>Cell membrane</a:t>
              </a:r>
            </a:p>
            <a:p>
              <a:pPr>
                <a:buFont typeface="Arial" pitchFamily="34" charset="0"/>
                <a:buChar char="•"/>
              </a:pPr>
              <a:endParaRPr lang="en-GB" sz="2400" u="sng" dirty="0"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4168" y="2924944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400" dirty="0">
                  <a:latin typeface="Comic Sans MS" pitchFamily="66" charset="0"/>
                </a:rPr>
                <a:t>Cytoplasm</a:t>
              </a:r>
            </a:p>
            <a:p>
              <a:pPr>
                <a:buFont typeface="Arial" pitchFamily="34" charset="0"/>
                <a:buChar char="•"/>
              </a:pPr>
              <a:endParaRPr lang="en-GB" sz="2400" u="sng" dirty="0"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84168" y="3318083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400" dirty="0">
                  <a:latin typeface="Comic Sans MS" pitchFamily="66" charset="0"/>
                </a:rPr>
                <a:t>Nucleus</a:t>
              </a:r>
            </a:p>
            <a:p>
              <a:pPr>
                <a:buFont typeface="Arial" pitchFamily="34" charset="0"/>
                <a:buChar char="•"/>
              </a:pPr>
              <a:endParaRPr lang="en-GB" sz="2400" u="sng" dirty="0"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84168" y="3750131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400" dirty="0">
                  <a:latin typeface="Comic Sans MS" pitchFamily="66" charset="0"/>
                </a:rPr>
                <a:t>Mitochondria</a:t>
              </a:r>
              <a:r>
                <a:rPr lang="en-GB" sz="2400" u="sng" dirty="0">
                  <a:latin typeface="Comic Sans MS" pitchFamily="66" charset="0"/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endParaRPr lang="en-GB" sz="2400" u="sng" dirty="0"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56176" y="4182179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400" dirty="0">
                  <a:latin typeface="Comic Sans MS" pitchFamily="66" charset="0"/>
                </a:rPr>
                <a:t>Ribosome</a:t>
              </a:r>
            </a:p>
            <a:p>
              <a:pPr>
                <a:buFont typeface="Arial" pitchFamily="34" charset="0"/>
                <a:buChar char="•"/>
              </a:pPr>
              <a:endParaRPr lang="en-GB" sz="2400" u="sng" dirty="0">
                <a:latin typeface="Comic Sans MS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56176" y="4614227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400" dirty="0">
                  <a:latin typeface="Comic Sans MS" pitchFamily="66" charset="0"/>
                </a:rPr>
                <a:t>Cell wall </a:t>
              </a:r>
            </a:p>
            <a:p>
              <a:pPr>
                <a:buFont typeface="Arial" pitchFamily="34" charset="0"/>
                <a:buChar char="•"/>
              </a:pPr>
              <a:endParaRPr lang="en-GB" sz="2400" u="sng" dirty="0">
                <a:latin typeface="Comic Sans MS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56176" y="5046275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400" dirty="0">
                  <a:latin typeface="Comic Sans MS" pitchFamily="66" charset="0"/>
                </a:rPr>
                <a:t>Vacuole</a:t>
              </a:r>
              <a:r>
                <a:rPr lang="en-GB" sz="2400" u="sng" dirty="0">
                  <a:latin typeface="Comic Sans MS" pitchFamily="66" charset="0"/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endParaRPr lang="en-GB" sz="2400" u="sng" dirty="0">
                <a:latin typeface="Comic Sans MS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6176" y="5406315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400" dirty="0">
                  <a:latin typeface="Comic Sans MS" pitchFamily="66" charset="0"/>
                </a:rPr>
                <a:t>Chloroplast</a:t>
              </a:r>
            </a:p>
            <a:p>
              <a:pPr>
                <a:buFont typeface="Arial" pitchFamily="34" charset="0"/>
                <a:buChar char="•"/>
              </a:pPr>
              <a:endParaRPr lang="en-GB" sz="2400" u="sng" dirty="0">
                <a:latin typeface="Comic Sans MS" pitchFamily="66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608168" y="245398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FUNCTIONS</a:t>
            </a:r>
          </a:p>
          <a:p>
            <a:pPr>
              <a:buFont typeface="Arial" pitchFamily="34" charset="0"/>
              <a:buChar char="•"/>
            </a:pPr>
            <a:endParaRPr lang="en-GB" sz="2400" u="sng" dirty="0">
              <a:latin typeface="Comic Sans MS" pitchFamily="66" charset="0"/>
            </a:endParaRPr>
          </a:p>
        </p:txBody>
      </p:sp>
      <p:pic>
        <p:nvPicPr>
          <p:cNvPr id="26" name="Picture 16" descr="Image result for animal cell gcse STRUCTURE"/>
          <p:cNvPicPr>
            <a:picLocks noChangeAspect="1" noChangeArrowheads="1"/>
          </p:cNvPicPr>
          <p:nvPr/>
        </p:nvPicPr>
        <p:blipFill>
          <a:blip r:embed="rId4" cstate="print"/>
          <a:srcRect l="67089" t="9223"/>
          <a:stretch>
            <a:fillRect/>
          </a:stretch>
        </p:blipFill>
        <p:spPr bwMode="auto">
          <a:xfrm>
            <a:off x="4007768" y="4077072"/>
            <a:ext cx="1872208" cy="2551008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561" y="261474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91064" cy="1143000"/>
          </a:xfrm>
          <a:solidFill>
            <a:srgbClr val="FFFFD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Phase 2: Memorise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5698976" cy="24048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Look / cover / write</a:t>
            </a:r>
          </a:p>
          <a:p>
            <a:r>
              <a:rPr lang="en-GB" dirty="0"/>
              <a:t>Say it out loud</a:t>
            </a:r>
          </a:p>
          <a:p>
            <a:r>
              <a:rPr lang="en-GB" dirty="0"/>
              <a:t>Repetition</a:t>
            </a:r>
          </a:p>
          <a:p>
            <a:r>
              <a:rPr lang="en-GB" dirty="0"/>
              <a:t>Teach someone else 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91544" y="4149080"/>
            <a:ext cx="4114800" cy="24048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u="sng" dirty="0"/>
              <a:t>Verbal memory =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/>
              <a:t>Acronyms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/>
              <a:t>Acrostics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/>
              <a:t>Word associations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/>
              <a:t>Rhymes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/>
              <a:t>Songs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12024" y="4149080"/>
            <a:ext cx="4114800" cy="24048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u="sng" dirty="0"/>
              <a:t>Visual memory =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/>
              <a:t>Images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/>
              <a:t>Diagrams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/>
              <a:t>Words linked to diagrams</a:t>
            </a:r>
            <a:r>
              <a:rPr lang="en-GB" sz="2800" b="1" u="sng" dirty="0"/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3200" dirty="0"/>
          </a:p>
        </p:txBody>
      </p:sp>
      <p:pic>
        <p:nvPicPr>
          <p:cNvPr id="3074" name="Picture 2" descr="Image result for memorise"/>
          <p:cNvPicPr>
            <a:picLocks noChangeAspect="1" noChangeArrowheads="1"/>
          </p:cNvPicPr>
          <p:nvPr/>
        </p:nvPicPr>
        <p:blipFill>
          <a:blip r:embed="rId3" cstate="print"/>
          <a:srcRect l="36287" r="11297"/>
          <a:stretch>
            <a:fillRect/>
          </a:stretch>
        </p:blipFill>
        <p:spPr bwMode="auto">
          <a:xfrm>
            <a:off x="7824192" y="1484784"/>
            <a:ext cx="2376264" cy="2550868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70" y="189467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347048" cy="1143000"/>
          </a:xfrm>
          <a:solidFill>
            <a:srgbClr val="D0FFC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Phase 3: Apply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1148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Revision guide questions</a:t>
            </a:r>
          </a:p>
          <a:p>
            <a:r>
              <a:rPr lang="en-GB" dirty="0"/>
              <a:t>Collins text book questions (accessible online)  </a:t>
            </a:r>
          </a:p>
          <a:p>
            <a:r>
              <a:rPr lang="en-GB" dirty="0"/>
              <a:t>Exam questions </a:t>
            </a:r>
          </a:p>
          <a:p>
            <a:pPr lvl="1"/>
            <a:r>
              <a:rPr lang="en-GB" dirty="0"/>
              <a:t>Online</a:t>
            </a:r>
          </a:p>
          <a:p>
            <a:pPr lvl="1"/>
            <a:r>
              <a:rPr lang="en-GB" dirty="0"/>
              <a:t>MLE </a:t>
            </a:r>
          </a:p>
          <a:p>
            <a:pPr lvl="1"/>
            <a:r>
              <a:rPr lang="en-GB" dirty="0"/>
              <a:t>Class resources (exercise books)</a:t>
            </a:r>
          </a:p>
          <a:p>
            <a:r>
              <a:rPr lang="en-GB" dirty="0"/>
              <a:t>Mark schemes</a:t>
            </a:r>
          </a:p>
          <a:p>
            <a:r>
              <a:rPr lang="en-GB" dirty="0"/>
              <a:t>Self-assess </a:t>
            </a:r>
          </a:p>
          <a:p>
            <a:r>
              <a:rPr lang="en-GB" dirty="0"/>
              <a:t>Friends/parents/guardians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052" name="Picture 4" descr="Image result for student doing practise exam ques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1628801"/>
            <a:ext cx="3672408" cy="4058977"/>
          </a:xfrm>
          <a:prstGeom prst="rect">
            <a:avLst/>
          </a:prstGeom>
          <a:noFill/>
        </p:spPr>
      </p:pic>
      <p:pic>
        <p:nvPicPr>
          <p:cNvPr id="2054" name="Picture 6" descr="Image result for collins revision guide aqa sci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6252" y="4769320"/>
            <a:ext cx="1481749" cy="208868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3" y="194328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0038"/>
            <a:ext cx="8229600" cy="1143000"/>
          </a:xfrm>
        </p:spPr>
        <p:txBody>
          <a:bodyPr/>
          <a:lstStyle/>
          <a:p>
            <a:r>
              <a:rPr lang="en-GB" dirty="0" smtClean="0"/>
              <a:t>How long for each phase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Phase 1: Making notes 10%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Phase 2: Memorise 20%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Phase 3: Apply 70%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1" y="219728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11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Setting the scene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The following is advice from a </a:t>
            </a:r>
            <a:r>
              <a:rPr lang="en-GB" dirty="0" err="1" smtClean="0"/>
              <a:t>neuro</a:t>
            </a:r>
            <a:r>
              <a:rPr lang="en-GB" dirty="0" smtClean="0"/>
              <a:t>-scientist specialising in memory and revision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Avoid distractions </a:t>
            </a:r>
            <a:r>
              <a:rPr lang="en-GB" dirty="0" err="1" smtClean="0"/>
              <a:t>eg</a:t>
            </a:r>
            <a:r>
              <a:rPr lang="en-GB" dirty="0" smtClean="0"/>
              <a:t> music, television in the background</a:t>
            </a:r>
          </a:p>
          <a:p>
            <a:r>
              <a:rPr lang="en-GB" dirty="0" smtClean="0"/>
              <a:t>Revise in a quiet setting</a:t>
            </a:r>
          </a:p>
          <a:p>
            <a:r>
              <a:rPr lang="en-GB" dirty="0" smtClean="0"/>
              <a:t>Revise by yourself not in groups</a:t>
            </a:r>
          </a:p>
          <a:p>
            <a:r>
              <a:rPr lang="en-GB" dirty="0" smtClean="0"/>
              <a:t>Repetition in different ways helps build strong memories </a:t>
            </a:r>
            <a:r>
              <a:rPr lang="en-GB" dirty="0" err="1" smtClean="0"/>
              <a:t>eg</a:t>
            </a:r>
            <a:r>
              <a:rPr lang="en-GB" dirty="0" smtClean="0"/>
              <a:t>, write it down, draw a picture, answer exam questions on it</a:t>
            </a:r>
          </a:p>
          <a:p>
            <a:r>
              <a:rPr lang="en-GB" dirty="0" smtClean="0"/>
              <a:t>Get plenty of sleep</a:t>
            </a:r>
          </a:p>
          <a:p>
            <a:r>
              <a:rPr lang="en-GB" dirty="0" smtClean="0"/>
              <a:t>Control your emotions as this affects memory access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75520" y="188640"/>
            <a:ext cx="8640960" cy="655272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77" y="252692"/>
            <a:ext cx="1791245" cy="134170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22" y="379470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rther education and skills: Apprenticeships - GOV.UK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9" t="7834" r="38307"/>
          <a:stretch/>
        </p:blipFill>
        <p:spPr>
          <a:xfrm>
            <a:off x="415636" y="238991"/>
            <a:ext cx="4623955" cy="5387254"/>
          </a:xfrm>
        </p:spPr>
      </p:pic>
      <p:pic>
        <p:nvPicPr>
          <p:cNvPr id="5" name="Picture 4" descr="Find an apprenticeship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16515" r="45868"/>
          <a:stretch/>
        </p:blipFill>
        <p:spPr>
          <a:xfrm>
            <a:off x="5933208" y="945571"/>
            <a:ext cx="4520047" cy="5725391"/>
          </a:xfrm>
          <a:prstGeom prst="rect">
            <a:avLst/>
          </a:prstGeom>
        </p:spPr>
      </p:pic>
      <p:sp>
        <p:nvSpPr>
          <p:cNvPr id="6" name="Google Shape;98;p19"/>
          <p:cNvSpPr/>
          <p:nvPr/>
        </p:nvSpPr>
        <p:spPr>
          <a:xfrm rot="-10798891">
            <a:off x="4217838" y="3458714"/>
            <a:ext cx="930000" cy="25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8;p19"/>
          <p:cNvSpPr/>
          <p:nvPr/>
        </p:nvSpPr>
        <p:spPr>
          <a:xfrm rot="8007636">
            <a:off x="8592409" y="1640304"/>
            <a:ext cx="930000" cy="25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182880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0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Preparing for Exams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182880"/>
            <a:ext cx="1376979" cy="1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3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WSFG Website information</a:t>
            </a:r>
            <a:endParaRPr lang="en-GB" dirty="0"/>
          </a:p>
        </p:txBody>
      </p:sp>
      <p:pic>
        <p:nvPicPr>
          <p:cNvPr id="4" name="Content Placeholder 3" descr="Walthamstow School for Girls - Subject Information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7" y="1358210"/>
            <a:ext cx="8873980" cy="5339016"/>
          </a:xfr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  <p:sp>
        <p:nvSpPr>
          <p:cNvPr id="6" name="Google Shape;98;p19"/>
          <p:cNvSpPr/>
          <p:nvPr/>
        </p:nvSpPr>
        <p:spPr>
          <a:xfrm rot="13335151">
            <a:off x="3285639" y="5432986"/>
            <a:ext cx="930000" cy="25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3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 boards</a:t>
            </a:r>
            <a:endParaRPr lang="en-GB" dirty="0"/>
          </a:p>
        </p:txBody>
      </p:sp>
      <p:pic>
        <p:nvPicPr>
          <p:cNvPr id="4" name="Content Placeholder 3" descr="Walthamstow School for Girls - Subject Information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20" y="1342444"/>
            <a:ext cx="8873980" cy="5339016"/>
          </a:xfr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2" y="121166"/>
            <a:ext cx="1406236" cy="1229652"/>
          </a:xfrm>
          <a:prstGeom prst="rect">
            <a:avLst/>
          </a:prstGeom>
        </p:spPr>
      </p:pic>
      <p:sp>
        <p:nvSpPr>
          <p:cNvPr id="6" name="Google Shape;98;p19"/>
          <p:cNvSpPr/>
          <p:nvPr/>
        </p:nvSpPr>
        <p:spPr>
          <a:xfrm>
            <a:off x="4467219" y="2772914"/>
            <a:ext cx="930000" cy="25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8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1830</Words>
  <Application>Microsoft Office PowerPoint</Application>
  <PresentationFormat>Widescreen</PresentationFormat>
  <Paragraphs>356</Paragraphs>
  <Slides>54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Aldine401 BT</vt:lpstr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Welcome</vt:lpstr>
      <vt:lpstr>                                        Year 11 Information Evening  Tuesday 6th November 2018 </vt:lpstr>
      <vt:lpstr>College Applications</vt:lpstr>
      <vt:lpstr>College Applications</vt:lpstr>
      <vt:lpstr>Apprenticeships </vt:lpstr>
      <vt:lpstr>PowerPoint Presentation</vt:lpstr>
      <vt:lpstr>Preparing for Exams</vt:lpstr>
      <vt:lpstr>WSFG Website information</vt:lpstr>
      <vt:lpstr>Examination boards</vt:lpstr>
      <vt:lpstr>Long term plans</vt:lpstr>
      <vt:lpstr>New 9-1 grading system  Grade 9!Highest 3% of marks    </vt:lpstr>
      <vt:lpstr>Mock Examinations</vt:lpstr>
      <vt:lpstr>Mock results</vt:lpstr>
      <vt:lpstr>Most important support for achievement</vt:lpstr>
      <vt:lpstr>Holidays: managing workload  </vt:lpstr>
      <vt:lpstr>Holiday revision</vt:lpstr>
      <vt:lpstr>National Contingency Day:  Wednesday 26th June 2019 </vt:lpstr>
      <vt:lpstr>Leaver’s Day Ceremony</vt:lpstr>
      <vt:lpstr>Remarks of GCSE examinations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Y11 English </vt:lpstr>
      <vt:lpstr>English Lang Component 1: 40%  -Fiction    1hour 45 minutes Section A: Reading Section B: Creative Writing </vt:lpstr>
      <vt:lpstr>English Lang  Component 2: 60% GCSE  -Non-fiction </vt:lpstr>
      <vt:lpstr>Literature Component 1: 2 hours (40%)</vt:lpstr>
      <vt:lpstr> Literature Component 2: 2 hours 30 minutes (60%) </vt:lpstr>
      <vt:lpstr>Developing GCSE Language Skills</vt:lpstr>
      <vt:lpstr>Developing GCSE Literature Skills</vt:lpstr>
      <vt:lpstr>Exam Revision Techniques</vt:lpstr>
      <vt:lpstr>What you can do to support</vt:lpstr>
      <vt:lpstr>GCSE Maths</vt:lpstr>
      <vt:lpstr>The exam </vt:lpstr>
      <vt:lpstr>How to practice and revise</vt:lpstr>
      <vt:lpstr> WHAT WORKS BEST </vt:lpstr>
      <vt:lpstr>What parents can do to help </vt:lpstr>
      <vt:lpstr>And finally...</vt:lpstr>
      <vt:lpstr>PowerPoint Presentation</vt:lpstr>
      <vt:lpstr>Using Tassomai</vt:lpstr>
      <vt:lpstr>PowerPoint Presentation</vt:lpstr>
      <vt:lpstr>How do we know it works?</vt:lpstr>
      <vt:lpstr>PowerPoint Presentation</vt:lpstr>
      <vt:lpstr>Phase 1: Knowledge </vt:lpstr>
      <vt:lpstr>How to write a cue card </vt:lpstr>
      <vt:lpstr>How to write a cue card </vt:lpstr>
      <vt:lpstr>Phase 2: Memorise</vt:lpstr>
      <vt:lpstr>Phase 3: Apply</vt:lpstr>
      <vt:lpstr>How long for each phase</vt:lpstr>
      <vt:lpstr>Setting the scene</vt:lpstr>
    </vt:vector>
  </TitlesOfParts>
  <Company>Walthamstow School for Girls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Reform</dc:title>
  <dc:creator>Sally Kennedy</dc:creator>
  <cp:lastModifiedBy>Sally Kennedy</cp:lastModifiedBy>
  <cp:revision>28</cp:revision>
  <cp:lastPrinted>2018-11-06T14:39:06Z</cp:lastPrinted>
  <dcterms:created xsi:type="dcterms:W3CDTF">2017-10-02T08:52:15Z</dcterms:created>
  <dcterms:modified xsi:type="dcterms:W3CDTF">2018-11-07T14:12:12Z</dcterms:modified>
</cp:coreProperties>
</file>